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453" r:id="rId3"/>
    <p:sldId id="423" r:id="rId4"/>
    <p:sldId id="424" r:id="rId5"/>
    <p:sldId id="455" r:id="rId6"/>
    <p:sldId id="493" r:id="rId7"/>
    <p:sldId id="494" r:id="rId8"/>
    <p:sldId id="495" r:id="rId9"/>
    <p:sldId id="472" r:id="rId10"/>
    <p:sldId id="473" r:id="rId11"/>
    <p:sldId id="476" r:id="rId12"/>
    <p:sldId id="477" r:id="rId13"/>
    <p:sldId id="478" r:id="rId14"/>
    <p:sldId id="480" r:id="rId15"/>
    <p:sldId id="496" r:id="rId16"/>
    <p:sldId id="500" r:id="rId17"/>
    <p:sldId id="510" r:id="rId18"/>
    <p:sldId id="499" r:id="rId19"/>
    <p:sldId id="497" r:id="rId20"/>
    <p:sldId id="498" r:id="rId21"/>
    <p:sldId id="505" r:id="rId22"/>
    <p:sldId id="506" r:id="rId23"/>
    <p:sldId id="501" r:id="rId24"/>
    <p:sldId id="502" r:id="rId25"/>
    <p:sldId id="504" r:id="rId26"/>
    <p:sldId id="507" r:id="rId27"/>
    <p:sldId id="508" r:id="rId28"/>
    <p:sldId id="503" r:id="rId29"/>
    <p:sldId id="512" r:id="rId30"/>
    <p:sldId id="513" r:id="rId31"/>
    <p:sldId id="509" r:id="rId32"/>
    <p:sldId id="514" r:id="rId33"/>
    <p:sldId id="515" r:id="rId34"/>
    <p:sldId id="470" r:id="rId35"/>
    <p:sldId id="511" r:id="rId36"/>
    <p:sldId id="517" r:id="rId37"/>
    <p:sldId id="518" r:id="rId38"/>
    <p:sldId id="465" r:id="rId39"/>
    <p:sldId id="516" r:id="rId40"/>
    <p:sldId id="519" r:id="rId41"/>
    <p:sldId id="520" r:id="rId42"/>
    <p:sldId id="521" r:id="rId43"/>
    <p:sldId id="522" r:id="rId44"/>
    <p:sldId id="523" r:id="rId45"/>
    <p:sldId id="524" r:id="rId46"/>
    <p:sldId id="526" r:id="rId47"/>
    <p:sldId id="525" r:id="rId48"/>
    <p:sldId id="527" r:id="rId49"/>
    <p:sldId id="528" r:id="rId50"/>
    <p:sldId id="529" r:id="rId51"/>
    <p:sldId id="530" r:id="rId52"/>
    <p:sldId id="531" r:id="rId53"/>
    <p:sldId id="532" r:id="rId54"/>
    <p:sldId id="533" r:id="rId55"/>
    <p:sldId id="534" r:id="rId56"/>
    <p:sldId id="535" r:id="rId57"/>
    <p:sldId id="536" r:id="rId58"/>
    <p:sldId id="537" r:id="rId59"/>
    <p:sldId id="538" r:id="rId60"/>
    <p:sldId id="539" r:id="rId61"/>
    <p:sldId id="540" r:id="rId62"/>
    <p:sldId id="541" r:id="rId63"/>
    <p:sldId id="545" r:id="rId64"/>
    <p:sldId id="542" r:id="rId65"/>
    <p:sldId id="544" r:id="rId66"/>
    <p:sldId id="543" r:id="rId67"/>
    <p:sldId id="492" r:id="rId68"/>
  </p:sldIdLst>
  <p:sldSz cx="12192000" cy="6858000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libri Light" panose="020F0302020204030204" pitchFamily="34" charset="0"/>
      <p:regular r:id="rId75"/>
      <p:italic r:id="rId76"/>
    </p:embeddedFont>
    <p:embeddedFont>
      <p:font typeface="Cambria Math" panose="02040503050406030204" pitchFamily="18" charset="0"/>
      <p:regular r:id="rId77"/>
    </p:embeddedFont>
    <p:embeddedFont>
      <p:font typeface="LM Roman 10" panose="00000500000000000000" pitchFamily="50" charset="0"/>
      <p:regular r:id="rId78"/>
      <p:italic r:id="rId79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CCCC99"/>
    <a:srgbClr val="9ACC9B"/>
    <a:srgbClr val="548235"/>
    <a:srgbClr val="98CCA4"/>
    <a:srgbClr val="0070C0"/>
    <a:srgbClr val="9DC3E6"/>
    <a:srgbClr val="CFD5EA"/>
    <a:srgbClr val="A9D18E"/>
    <a:srgbClr val="70AD4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9895" autoAdjust="0"/>
  </p:normalViewPr>
  <p:slideViewPr>
    <p:cSldViewPr snapToGrid="0">
      <p:cViewPr varScale="1">
        <p:scale>
          <a:sx n="77" d="100"/>
          <a:sy n="77" d="100"/>
        </p:scale>
        <p:origin x="163" y="91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5DCB4-94D8-43FA-9DA5-D002847CBBC6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34954641-D342-4B2B-B9F2-C54595889A67}">
      <dgm:prSet phldrT="[Texto]"/>
      <dgm:spPr/>
      <dgm:t>
        <a:bodyPr/>
        <a:lstStyle/>
        <a:p>
          <a:r>
            <a:rPr lang="es-ES" b="1" dirty="0">
              <a:effectLst/>
              <a:latin typeface="LM Roman 10" panose="00000500000000000000" pitchFamily="50" charset="0"/>
              <a:ea typeface="Times New Roman" panose="02020603050405020304" pitchFamily="18" charset="0"/>
            </a:rPr>
            <a:t>Problema</a:t>
          </a:r>
          <a:endParaRPr lang="es-CO" dirty="0"/>
        </a:p>
      </dgm:t>
    </dgm:pt>
    <dgm:pt modelId="{2D87AD05-36F5-4BCF-AA3F-5B588BFD97D3}" type="parTrans" cxnId="{3630E91D-0A56-4D63-B0A9-66669EDB5C96}">
      <dgm:prSet/>
      <dgm:spPr/>
      <dgm:t>
        <a:bodyPr/>
        <a:lstStyle/>
        <a:p>
          <a:endParaRPr lang="es-CO"/>
        </a:p>
      </dgm:t>
    </dgm:pt>
    <dgm:pt modelId="{CB977EB4-4402-4339-AF3A-5105424DDEEB}" type="sibTrans" cxnId="{3630E91D-0A56-4D63-B0A9-66669EDB5C96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24A86189-2A29-4148-BF50-A9F2BA72DC90}">
          <dgm:prSet phldrT="[Texto]"/>
          <dgm:spPr/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m:oMathPara>
              </a14:m>
              <a:endParaRPr lang="es-CO" dirty="0"/>
            </a:p>
          </dgm:t>
        </dgm:pt>
      </mc:Choice>
      <mc:Fallback xmlns="">
        <dgm:pt modelId="{24A86189-2A29-4148-BF50-A9F2BA72DC90}">
          <dgm:prSet phldrT="[Texto]"/>
          <dgm:spPr/>
          <dgm:t>
            <a:bodyPr anchor="ctr"/>
            <a:lstStyle/>
            <a:p>
              <a:r>
                <a:rPr lang="es-ES" b="1" i="0">
                  <a:latin typeface="Cambria Math" panose="02040503050406030204" pitchFamily="18" charset="0"/>
                </a:rPr>
                <a:t>𝑨𝒙=𝒃</a:t>
              </a:r>
              <a:endParaRPr lang="es-CO" dirty="0"/>
            </a:p>
          </dgm:t>
        </dgm:pt>
      </mc:Fallback>
    </mc:AlternateContent>
    <dgm:pt modelId="{299BC497-6FCA-4D3D-9293-8EB81B09BA53}" type="parTrans" cxnId="{C65555DF-A628-405D-82F0-52696F1C20DD}">
      <dgm:prSet/>
      <dgm:spPr/>
      <dgm:t>
        <a:bodyPr/>
        <a:lstStyle/>
        <a:p>
          <a:endParaRPr lang="es-CO"/>
        </a:p>
      </dgm:t>
    </dgm:pt>
    <dgm:pt modelId="{94899857-56B6-49F5-AE60-A7E6182B44D4}" type="sibTrans" cxnId="{C65555DF-A628-405D-82F0-52696F1C20DD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0FE47882-B58C-4ABC-AB5F-F70C53A9E882}">
          <dgm:prSet phldrT="[Texto]"/>
          <dgm:spPr/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m:oMathPara>
              </a14:m>
              <a:endParaRPr lang="es-CO" dirty="0"/>
            </a:p>
          </dgm:t>
        </dgm:pt>
      </mc:Choice>
      <mc:Fallback xmlns="">
        <dgm:pt modelId="{0FE47882-B58C-4ABC-AB5F-F70C53A9E882}">
          <dgm:prSet phldrT="[Texto]"/>
          <dgm:spPr/>
          <dgm:t>
            <a:bodyPr anchor="ctr"/>
            <a:lstStyle/>
            <a:p>
              <a:r>
                <a:rPr lang="es-ES" b="0" i="0">
                  <a:latin typeface="Cambria Math" panose="02040503050406030204" pitchFamily="18" charset="0"/>
                </a:rPr>
                <a:t>𝐴𝑥+𝑛=𝑏</a:t>
              </a:r>
              <a:endParaRPr lang="es-CO" dirty="0"/>
            </a:p>
          </dgm:t>
        </dgm:pt>
      </mc:Fallback>
    </mc:AlternateContent>
    <dgm:pt modelId="{A6B1865B-3270-4533-B9A7-57FF1EE1F4F9}" type="parTrans" cxnId="{C2E1CC5C-6502-492A-A7D8-723179051D71}">
      <dgm:prSet/>
      <dgm:spPr/>
      <dgm:t>
        <a:bodyPr/>
        <a:lstStyle/>
        <a:p>
          <a:endParaRPr lang="es-CO"/>
        </a:p>
      </dgm:t>
    </dgm:pt>
    <dgm:pt modelId="{3A26F42E-5CD9-4230-BB6B-C4AA33C9610A}" type="sibTrans" cxnId="{C2E1CC5C-6502-492A-A7D8-723179051D71}">
      <dgm:prSet/>
      <dgm:spPr/>
      <dgm:t>
        <a:bodyPr/>
        <a:lstStyle/>
        <a:p>
          <a:endParaRPr lang="es-CO"/>
        </a:p>
      </dgm:t>
    </dgm:pt>
    <dgm:pt modelId="{BAA70B66-0F9F-4BCE-939B-E7F5DE17F837}">
      <dgm:prSet phldrT="[Texto]"/>
      <dgm:spPr/>
      <dgm:t>
        <a:bodyPr/>
        <a:lstStyle/>
        <a:p>
          <a:r>
            <a:rPr lang="es-ES" b="1" dirty="0">
              <a:effectLst/>
              <a:latin typeface="LM Roman 10" panose="00000500000000000000" pitchFamily="50" charset="0"/>
              <a:ea typeface="Times New Roman" panose="02020603050405020304" pitchFamily="18" charset="0"/>
            </a:rPr>
            <a:t>Métodos de Regularización </a:t>
          </a:r>
          <a:endParaRPr lang="es-CO" dirty="0"/>
        </a:p>
      </dgm:t>
    </dgm:pt>
    <dgm:pt modelId="{26283594-1A9D-4196-8148-59ACAC0F5004}" type="parTrans" cxnId="{627DB0C5-BBFC-413B-808A-F0F0CB4D8735}">
      <dgm:prSet/>
      <dgm:spPr/>
      <dgm:t>
        <a:bodyPr/>
        <a:lstStyle/>
        <a:p>
          <a:endParaRPr lang="es-CO"/>
        </a:p>
      </dgm:t>
    </dgm:pt>
    <dgm:pt modelId="{B514C28B-7E6C-47C8-B4DB-3D89351D12D8}" type="sibTrans" cxnId="{627DB0C5-BBFC-413B-808A-F0F0CB4D8735}">
      <dgm:prSet/>
      <dgm:spPr/>
      <dgm:t>
        <a:bodyPr/>
        <a:lstStyle/>
        <a:p>
          <a:endParaRPr lang="es-CO"/>
        </a:p>
      </dgm:t>
    </dgm:pt>
    <dgm:pt modelId="{FE28CD97-D235-4C36-957E-A360080DC037}">
      <dgm:prSet phldrT="[Texto]"/>
      <dgm:spPr/>
      <dgm:t>
        <a:bodyPr anchor="ctr"/>
        <a:lstStyle/>
        <a:p>
          <a:r>
            <a:rPr lang="es-ES" i="1" dirty="0"/>
            <a:t>Tikhonov</a:t>
          </a:r>
          <a:endParaRPr lang="es-CO" i="1" dirty="0"/>
        </a:p>
      </dgm:t>
    </dgm:pt>
    <dgm:pt modelId="{6E6BA610-EC36-4F2D-AC7A-1FE767FE9DAD}" type="parTrans" cxnId="{B068F2F0-0CD3-4949-90D7-3A97574E57D6}">
      <dgm:prSet/>
      <dgm:spPr/>
      <dgm:t>
        <a:bodyPr/>
        <a:lstStyle/>
        <a:p>
          <a:endParaRPr lang="es-CO"/>
        </a:p>
      </dgm:t>
    </dgm:pt>
    <dgm:pt modelId="{BA21CC64-79DB-42DE-9AD2-1B8AAD094E18}" type="sibTrans" cxnId="{B068F2F0-0CD3-4949-90D7-3A97574E57D6}">
      <dgm:prSet/>
      <dgm:spPr/>
      <dgm:t>
        <a:bodyPr/>
        <a:lstStyle/>
        <a:p>
          <a:endParaRPr lang="es-CO"/>
        </a:p>
      </dgm:t>
    </dgm:pt>
    <dgm:pt modelId="{660F7ED6-9834-4054-8DA8-8E72C2951A18}">
      <dgm:prSet phldrT="[Texto]"/>
      <dgm:spPr/>
      <dgm:t>
        <a:bodyPr anchor="ctr"/>
        <a:lstStyle/>
        <a:p>
          <a:r>
            <a:rPr lang="es-ES" dirty="0"/>
            <a:t>…</a:t>
          </a:r>
          <a:endParaRPr lang="es-CO" dirty="0"/>
        </a:p>
      </dgm:t>
    </dgm:pt>
    <dgm:pt modelId="{79C522A7-6955-4570-918E-6594218C55B0}" type="parTrans" cxnId="{4A8CACF3-8FDF-4339-A1BA-681E2C53752A}">
      <dgm:prSet/>
      <dgm:spPr/>
      <dgm:t>
        <a:bodyPr/>
        <a:lstStyle/>
        <a:p>
          <a:endParaRPr lang="es-CO"/>
        </a:p>
      </dgm:t>
    </dgm:pt>
    <dgm:pt modelId="{AD093C9B-E98D-4962-BFB7-A648B04F81C5}" type="sibTrans" cxnId="{4A8CACF3-8FDF-4339-A1BA-681E2C53752A}">
      <dgm:prSet/>
      <dgm:spPr/>
      <dgm:t>
        <a:bodyPr/>
        <a:lstStyle/>
        <a:p>
          <a:endParaRPr lang="es-CO"/>
        </a:p>
      </dgm:t>
    </dgm:pt>
    <dgm:pt modelId="{E52FF339-07DA-417D-A604-537E3CC0BEA5}">
      <dgm:prSet phldrT="[Texto]"/>
      <dgm:spPr/>
      <dgm:t>
        <a:bodyPr/>
        <a:lstStyle/>
        <a:p>
          <a:r>
            <a:rPr lang="es-ES" dirty="0"/>
            <a:t>Selección de Parámetros</a:t>
          </a:r>
          <a:endParaRPr lang="es-CO" dirty="0"/>
        </a:p>
      </dgm:t>
    </dgm:pt>
    <dgm:pt modelId="{6BAC07D1-335A-4F1A-99B5-97C173CB7EC5}" type="parTrans" cxnId="{F63D67FB-68CE-4CEB-9274-FFB39559DCBC}">
      <dgm:prSet/>
      <dgm:spPr/>
      <dgm:t>
        <a:bodyPr/>
        <a:lstStyle/>
        <a:p>
          <a:endParaRPr lang="es-CO"/>
        </a:p>
      </dgm:t>
    </dgm:pt>
    <dgm:pt modelId="{38FF7F9D-933C-4175-A0AD-80EFD4CA8F49}" type="sibTrans" cxnId="{F63D67FB-68CE-4CEB-9274-FFB39559DCBC}">
      <dgm:prSet/>
      <dgm:spPr/>
      <dgm:t>
        <a:bodyPr/>
        <a:lstStyle/>
        <a:p>
          <a:endParaRPr lang="es-CO"/>
        </a:p>
      </dgm:t>
    </dgm:pt>
    <dgm:pt modelId="{65DEE5BD-BE88-4C7A-89E8-C1BE47C3751E}">
      <dgm:prSet phldrT="[Texto]"/>
      <dgm:spPr/>
      <dgm:t>
        <a:bodyPr anchor="ctr"/>
        <a:lstStyle/>
        <a:p>
          <a:r>
            <a:rPr lang="es-ES" dirty="0"/>
            <a:t>Picard </a:t>
          </a:r>
          <a:r>
            <a:rPr lang="es-ES" dirty="0" err="1"/>
            <a:t>Plot</a:t>
          </a:r>
          <a:endParaRPr lang="es-CO" dirty="0"/>
        </a:p>
      </dgm:t>
    </dgm:pt>
    <dgm:pt modelId="{AA565076-1F7F-4C27-811E-87D6960B3206}" type="parTrans" cxnId="{7AC8F8AE-F5A6-4DDD-8679-98896CDD8B25}">
      <dgm:prSet/>
      <dgm:spPr/>
      <dgm:t>
        <a:bodyPr/>
        <a:lstStyle/>
        <a:p>
          <a:endParaRPr lang="es-CO"/>
        </a:p>
      </dgm:t>
    </dgm:pt>
    <dgm:pt modelId="{ED5AB242-B253-4706-A72F-75E30D53602A}" type="sibTrans" cxnId="{7AC8F8AE-F5A6-4DDD-8679-98896CDD8B25}">
      <dgm:prSet/>
      <dgm:spPr/>
      <dgm:t>
        <a:bodyPr/>
        <a:lstStyle/>
        <a:p>
          <a:endParaRPr lang="es-CO"/>
        </a:p>
      </dgm:t>
    </dgm:pt>
    <dgm:pt modelId="{8DD224E7-4314-4722-9FD2-8870C49D1059}">
      <dgm:prSet phldrT="[Texto]"/>
      <dgm:spPr/>
      <dgm:t>
        <a:bodyPr anchor="ctr"/>
        <a:lstStyle/>
        <a:p>
          <a:r>
            <a:rPr lang="es-ES" dirty="0"/>
            <a:t>Curva-L</a:t>
          </a:r>
          <a:endParaRPr lang="es-CO" dirty="0"/>
        </a:p>
      </dgm:t>
    </dgm:pt>
    <dgm:pt modelId="{2EF41198-3724-4DEA-9015-78C76057E6C5}" type="parTrans" cxnId="{B32FBA65-1E93-4E78-B5C0-E03BFA2AD245}">
      <dgm:prSet/>
      <dgm:spPr/>
      <dgm:t>
        <a:bodyPr/>
        <a:lstStyle/>
        <a:p>
          <a:endParaRPr lang="es-CO"/>
        </a:p>
      </dgm:t>
    </dgm:pt>
    <dgm:pt modelId="{71725492-BBAD-434F-802A-C5CCE4398256}" type="sibTrans" cxnId="{B32FBA65-1E93-4E78-B5C0-E03BFA2AD245}">
      <dgm:prSet/>
      <dgm:spPr/>
      <dgm:t>
        <a:bodyPr/>
        <a:lstStyle/>
        <a:p>
          <a:endParaRPr lang="es-CO"/>
        </a:p>
      </dgm:t>
    </dgm:pt>
    <dgm:pt modelId="{55822648-9152-42BD-B9FD-38A28EAFC594}">
      <dgm:prSet phldrT="[Texto]"/>
      <dgm:spPr/>
      <dgm:t>
        <a:bodyPr anchor="ctr"/>
        <a:lstStyle/>
        <a:p>
          <a:r>
            <a:rPr lang="es-ES" dirty="0"/>
            <a:t>…</a:t>
          </a:r>
          <a:endParaRPr lang="es-CO" dirty="0"/>
        </a:p>
      </dgm:t>
    </dgm:pt>
    <dgm:pt modelId="{54B98F49-6597-4A02-8318-70BB358AD608}" type="parTrans" cxnId="{8786DB43-2E65-4D00-9CDD-FF186B190321}">
      <dgm:prSet/>
      <dgm:spPr/>
      <dgm:t>
        <a:bodyPr/>
        <a:lstStyle/>
        <a:p>
          <a:endParaRPr lang="es-CO"/>
        </a:p>
      </dgm:t>
    </dgm:pt>
    <dgm:pt modelId="{B66D1332-1C29-4285-93F3-599239906734}" type="sibTrans" cxnId="{8786DB43-2E65-4D00-9CDD-FF186B190321}">
      <dgm:prSet/>
      <dgm:spPr/>
      <dgm:t>
        <a:bodyPr/>
        <a:lstStyle/>
        <a:p>
          <a:endParaRPr lang="es-CO"/>
        </a:p>
      </dgm:t>
    </dgm:pt>
    <dgm:pt modelId="{13E02C4C-CDB6-4FAF-AFD8-4D79E4F60E4D}">
      <dgm:prSet phldrT="[Texto]"/>
      <dgm:spPr/>
      <dgm:t>
        <a:bodyPr anchor="ctr"/>
        <a:lstStyle/>
        <a:p>
          <a:r>
            <a:rPr lang="es-ES" dirty="0"/>
            <a:t>Heurística (ojímetro)</a:t>
          </a:r>
          <a:endParaRPr lang="es-CO" dirty="0"/>
        </a:p>
      </dgm:t>
    </dgm:pt>
    <dgm:pt modelId="{816364ED-D830-4AF9-809F-F650381FE51D}" type="parTrans" cxnId="{4D97269D-5B1F-46A7-A3E7-53F4C74F4A02}">
      <dgm:prSet/>
      <dgm:spPr/>
      <dgm:t>
        <a:bodyPr/>
        <a:lstStyle/>
        <a:p>
          <a:endParaRPr lang="es-CO"/>
        </a:p>
      </dgm:t>
    </dgm:pt>
    <dgm:pt modelId="{EFE1EE9B-95AB-4955-BA5A-B0411CD931C4}" type="sibTrans" cxnId="{4D97269D-5B1F-46A7-A3E7-53F4C74F4A02}">
      <dgm:prSet/>
      <dgm:spPr/>
      <dgm:t>
        <a:bodyPr/>
        <a:lstStyle/>
        <a:p>
          <a:endParaRPr lang="es-CO"/>
        </a:p>
      </dgm:t>
    </dgm:pt>
    <dgm:pt modelId="{0A081321-BCCC-434B-8236-E70480B38684}">
      <dgm:prSet phldrT="[Texto]"/>
      <dgm:spPr/>
      <dgm:t>
        <a:bodyPr anchor="ctr"/>
        <a:lstStyle/>
        <a:p>
          <a:r>
            <a:rPr lang="es-ES" dirty="0" err="1"/>
            <a:t>Fixed</a:t>
          </a:r>
          <a:r>
            <a:rPr lang="es-ES" dirty="0"/>
            <a:t> </a:t>
          </a:r>
          <a:r>
            <a:rPr lang="es-ES" dirty="0" err="1"/>
            <a:t>Noise</a:t>
          </a:r>
          <a:endParaRPr lang="es-CO" dirty="0"/>
        </a:p>
      </dgm:t>
    </dgm:pt>
    <dgm:pt modelId="{546C1B56-00B9-49AE-849D-A75112DA2E6A}" type="parTrans" cxnId="{43D841DC-60F0-4D81-9C67-DAAAEF2D8667}">
      <dgm:prSet/>
      <dgm:spPr/>
      <dgm:t>
        <a:bodyPr/>
        <a:lstStyle/>
        <a:p>
          <a:endParaRPr lang="es-CO"/>
        </a:p>
      </dgm:t>
    </dgm:pt>
    <dgm:pt modelId="{4EF27490-3E06-4C89-902B-B289D1AB797C}" type="sibTrans" cxnId="{43D841DC-60F0-4D81-9C67-DAAAEF2D8667}">
      <dgm:prSet/>
      <dgm:spPr/>
      <dgm:t>
        <a:bodyPr/>
        <a:lstStyle/>
        <a:p>
          <a:endParaRPr lang="es-CO"/>
        </a:p>
      </dgm:t>
    </dgm:pt>
    <dgm:pt modelId="{35F6AC91-2AE8-4904-8DDA-C43921F6A818}">
      <dgm:prSet phldrT="[Texto]"/>
      <dgm:spPr/>
      <dgm:t>
        <a:bodyPr anchor="ctr"/>
        <a:lstStyle/>
        <a:p>
          <a:r>
            <a:rPr lang="es-ES" b="1" dirty="0"/>
            <a:t>TV</a:t>
          </a:r>
          <a:endParaRPr lang="es-CO" b="1" dirty="0"/>
        </a:p>
      </dgm:t>
    </dgm:pt>
    <dgm:pt modelId="{D532D67A-DDF0-4A30-8C8F-650EC906EA05}" type="parTrans" cxnId="{98AD762A-1777-4B3D-B9DF-94096B60968B}">
      <dgm:prSet/>
      <dgm:spPr/>
      <dgm:t>
        <a:bodyPr/>
        <a:lstStyle/>
        <a:p>
          <a:endParaRPr lang="es-CO"/>
        </a:p>
      </dgm:t>
    </dgm:pt>
    <dgm:pt modelId="{769F926A-7F68-48A9-9056-C1B79CB01B2E}" type="sibTrans" cxnId="{98AD762A-1777-4B3D-B9DF-94096B60968B}">
      <dgm:prSet/>
      <dgm:spPr/>
      <dgm:t>
        <a:bodyPr/>
        <a:lstStyle/>
        <a:p>
          <a:endParaRPr lang="es-CO"/>
        </a:p>
      </dgm:t>
    </dgm:pt>
    <dgm:pt modelId="{11EAE95B-FF81-4E97-9BCC-0CDAE7423063}">
      <dgm:prSet phldrT="[Texto]"/>
      <dgm:spPr/>
      <dgm:t>
        <a:bodyPr anchor="ctr"/>
        <a:lstStyle/>
        <a:p>
          <a:r>
            <a:rPr lang="es-ES" dirty="0"/>
            <a:t>Filtro inverso</a:t>
          </a:r>
          <a:endParaRPr lang="es-CO" dirty="0"/>
        </a:p>
      </dgm:t>
    </dgm:pt>
    <dgm:pt modelId="{D2C769D5-1857-41D6-9B4D-A5A2DA4B7A9E}" type="parTrans" cxnId="{BDDD5B6D-C209-4000-919E-DCF237DC1F34}">
      <dgm:prSet/>
      <dgm:spPr/>
      <dgm:t>
        <a:bodyPr/>
        <a:lstStyle/>
        <a:p>
          <a:endParaRPr lang="es-CO"/>
        </a:p>
      </dgm:t>
    </dgm:pt>
    <dgm:pt modelId="{85ABF9E9-CBD1-4F11-891E-8A18D1A4CD4C}" type="sibTrans" cxnId="{BDDD5B6D-C209-4000-919E-DCF237DC1F34}">
      <dgm:prSet/>
      <dgm:spPr/>
      <dgm:t>
        <a:bodyPr/>
        <a:lstStyle/>
        <a:p>
          <a:endParaRPr lang="es-CO"/>
        </a:p>
      </dgm:t>
    </dgm:pt>
    <dgm:pt modelId="{C3D01F40-C346-43FC-A8C8-51B216C2FF6D}">
      <dgm:prSet phldrT="[Texto]"/>
      <dgm:spPr/>
      <dgm:t>
        <a:bodyPr/>
        <a:lstStyle/>
        <a:p>
          <a:r>
            <a:rPr lang="es-ES" dirty="0" err="1"/>
            <a:t>TSVD</a:t>
          </a:r>
          <a:endParaRPr lang="es-CO" dirty="0"/>
        </a:p>
      </dgm:t>
    </dgm:pt>
    <dgm:pt modelId="{588DF768-8100-4142-B56A-45D5BF6E2C3F}" type="parTrans" cxnId="{E7529144-9FC3-4957-8179-C758F1ACEBBB}">
      <dgm:prSet/>
      <dgm:spPr/>
      <dgm:t>
        <a:bodyPr/>
        <a:lstStyle/>
        <a:p>
          <a:endParaRPr lang="es-CO"/>
        </a:p>
      </dgm:t>
    </dgm:pt>
    <dgm:pt modelId="{6E681653-F6FD-48B2-A803-BB09F85A432C}" type="sibTrans" cxnId="{E7529144-9FC3-4957-8179-C758F1ACEBBB}">
      <dgm:prSet/>
      <dgm:spPr/>
      <dgm:t>
        <a:bodyPr/>
        <a:lstStyle/>
        <a:p>
          <a:endParaRPr lang="es-CO"/>
        </a:p>
      </dgm:t>
    </dgm:pt>
    <dgm:pt modelId="{24571C49-3FB2-4046-AF38-40EE4459BED4}">
      <dgm:prSet phldrT="[Texto]"/>
      <dgm:spPr/>
      <dgm:t>
        <a:bodyPr/>
        <a:lstStyle/>
        <a:p>
          <a:r>
            <a:rPr lang="es-CO" dirty="0"/>
            <a:t>Filtro de Wiener </a:t>
          </a:r>
        </a:p>
      </dgm:t>
    </dgm:pt>
    <dgm:pt modelId="{B5168F08-A216-436D-BA9B-72BAFEDDFB41}" type="parTrans" cxnId="{A1C732FA-4A78-494D-985F-F7283E1EAAE9}">
      <dgm:prSet/>
      <dgm:spPr/>
      <dgm:t>
        <a:bodyPr/>
        <a:lstStyle/>
        <a:p>
          <a:endParaRPr lang="es-CO"/>
        </a:p>
      </dgm:t>
    </dgm:pt>
    <dgm:pt modelId="{93CC3ECA-7C68-41F8-9EA6-7E2993586AA3}" type="sibTrans" cxnId="{A1C732FA-4A78-494D-985F-F7283E1EAAE9}">
      <dgm:prSet/>
      <dgm:spPr/>
      <dgm:t>
        <a:bodyPr/>
        <a:lstStyle/>
        <a:p>
          <a:endParaRPr lang="es-CO"/>
        </a:p>
      </dgm:t>
    </dgm:pt>
    <dgm:pt modelId="{D8EF9732-0F36-493B-8C4F-6839C1B4B574}">
      <dgm:prSet phldrT="[Texto]"/>
      <dgm:spPr/>
      <dgm:t>
        <a:bodyPr anchor="ctr"/>
        <a:lstStyle/>
        <a:p>
          <a:r>
            <a:rPr lang="es-ES" dirty="0" err="1"/>
            <a:t>GCV</a:t>
          </a:r>
          <a:endParaRPr lang="es-CO" dirty="0"/>
        </a:p>
      </dgm:t>
    </dgm:pt>
    <dgm:pt modelId="{077BAC57-8033-477D-B5C4-289B5DBC2F28}" type="parTrans" cxnId="{933EBE6F-26C5-403D-A4C4-535EB8165A33}">
      <dgm:prSet/>
      <dgm:spPr/>
      <dgm:t>
        <a:bodyPr/>
        <a:lstStyle/>
        <a:p>
          <a:endParaRPr lang="es-CO"/>
        </a:p>
      </dgm:t>
    </dgm:pt>
    <dgm:pt modelId="{7FD678E0-A071-46D8-8DDE-12DD7995971E}" type="sibTrans" cxnId="{933EBE6F-26C5-403D-A4C4-535EB8165A33}">
      <dgm:prSet/>
      <dgm:spPr/>
      <dgm:t>
        <a:bodyPr/>
        <a:lstStyle/>
        <a:p>
          <a:endParaRPr lang="es-CO"/>
        </a:p>
      </dgm:t>
    </dgm:pt>
    <dgm:pt modelId="{4022EC3E-F6CC-4384-9CF9-2EB80CE9DF59}">
      <dgm:prSet phldrT="[Texto]"/>
      <dgm:spPr/>
      <dgm:t>
        <a:bodyPr anchor="ctr"/>
        <a:lstStyle/>
        <a:p>
          <a:r>
            <a:rPr lang="es-ES" dirty="0" err="1"/>
            <a:t>UPRE</a:t>
          </a:r>
          <a:endParaRPr lang="es-CO" dirty="0"/>
        </a:p>
      </dgm:t>
    </dgm:pt>
    <dgm:pt modelId="{D304907C-4E59-4691-AE4A-F58EFFC9B5F3}" type="parTrans" cxnId="{BC7C2D3A-6F09-4068-B3BF-FF304A74891F}">
      <dgm:prSet/>
      <dgm:spPr/>
      <dgm:t>
        <a:bodyPr/>
        <a:lstStyle/>
        <a:p>
          <a:endParaRPr lang="es-CO"/>
        </a:p>
      </dgm:t>
    </dgm:pt>
    <dgm:pt modelId="{12EC29E5-F29B-4EB1-B6A7-022CDA6E9B7C}" type="sibTrans" cxnId="{BC7C2D3A-6F09-4068-B3BF-FF304A74891F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505B9C61-1114-4939-BAB3-ACC5A2B06C0F}">
          <dgm:prSet phldrT="[Texto]"/>
          <dgm:spPr/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m:oMathPara>
              </a14:m>
              <a:endParaRPr lang="es-CO" dirty="0"/>
            </a:p>
          </dgm:t>
        </dgm:pt>
      </mc:Choice>
      <mc:Fallback xmlns="">
        <dgm:pt modelId="{505B9C61-1114-4939-BAB3-ACC5A2B06C0F}">
          <dgm:prSet phldrT="[Texto]"/>
          <dgm:spPr/>
          <dgm:t>
            <a:bodyPr anchor="ctr"/>
            <a:lstStyle/>
            <a:p>
              <a:pPr/>
              <a:r>
                <a:rPr lang="es-ES" b="0" i="0">
                  <a:latin typeface="Cambria Math" panose="02040503050406030204" pitchFamily="18" charset="0"/>
                </a:rPr>
                <a:t>min┬𝑥⁡〖‖𝐴𝑥−𝑏‖_2 〗</a:t>
              </a:r>
              <a:endParaRPr lang="es-CO" dirty="0"/>
            </a:p>
          </dgm:t>
        </dgm:pt>
      </mc:Fallback>
    </mc:AlternateContent>
    <dgm:pt modelId="{1226F889-9DFC-47B9-94B8-4AE7BE183545}" type="parTrans" cxnId="{26EC316B-1741-4449-B432-5634F897BB71}">
      <dgm:prSet/>
      <dgm:spPr/>
      <dgm:t>
        <a:bodyPr/>
        <a:lstStyle/>
        <a:p>
          <a:endParaRPr lang="es-CO"/>
        </a:p>
      </dgm:t>
    </dgm:pt>
    <dgm:pt modelId="{1671B3AF-141B-4DB5-9B0F-076E9F31D6E7}" type="sibTrans" cxnId="{26EC316B-1741-4449-B432-5634F897BB71}">
      <dgm:prSet/>
      <dgm:spPr/>
      <dgm:t>
        <a:bodyPr/>
        <a:lstStyle/>
        <a:p>
          <a:endParaRPr lang="es-CO"/>
        </a:p>
      </dgm:t>
    </dgm:pt>
    <dgm:pt modelId="{DD7A78AF-671C-4457-ADF6-2A8093E09AE2}">
      <dgm:prSet phldrT="[Texto]"/>
      <dgm:spPr/>
      <dgm:t>
        <a:bodyPr anchor="ctr"/>
        <a:lstStyle/>
        <a:p>
          <a:endParaRPr lang="es-CO" dirty="0"/>
        </a:p>
      </dgm:t>
    </dgm:pt>
    <dgm:pt modelId="{5DB465B9-B384-4000-81ED-69B43ED2BF5F}" type="parTrans" cxnId="{23E1ED10-9C53-4680-93B4-D858835E7A13}">
      <dgm:prSet/>
      <dgm:spPr/>
      <dgm:t>
        <a:bodyPr/>
        <a:lstStyle/>
        <a:p>
          <a:endParaRPr lang="es-CO"/>
        </a:p>
      </dgm:t>
    </dgm:pt>
    <dgm:pt modelId="{713B5DCF-74D0-47DE-BAE5-42BC88A14759}" type="sibTrans" cxnId="{23E1ED10-9C53-4680-93B4-D858835E7A13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C163CF9D-364D-4237-A175-923A6D247205}">
          <dgm:prSet phldrT="[Texto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unc>
                      <m:func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𝑨𝒙</m:t>
                                </m:r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d>
                          </m:e>
                          <m:sub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p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𝑻𝑽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m:oMathPara>
              </a14:m>
              <a:endParaRPr lang="es-CO" b="1" dirty="0"/>
            </a:p>
          </dgm:t>
        </dgm:pt>
      </mc:Choice>
      <mc:Fallback xmlns="">
        <dgm:pt modelId="{C163CF9D-364D-4237-A175-923A6D247205}">
          <dgm:prSet phldrT="[Texto]"/>
          <dgm:spPr/>
          <dgm:t>
            <a:bodyPr/>
            <a:lstStyle/>
            <a:p>
              <a:r>
                <a:rPr lang="es-ES" b="1" i="0">
                  <a:latin typeface="Cambria Math" panose="02040503050406030204" pitchFamily="18" charset="0"/>
                </a:rPr>
                <a:t>(𝐦𝐢𝐧)┬𝐱⁡〖‖𝑨𝒙−𝒃‖_𝟐^𝟐+𝝀^𝟐 𝑻𝑽(𝒙)〗</a:t>
              </a:r>
              <a:endParaRPr lang="es-CO" b="1" dirty="0"/>
            </a:p>
          </dgm:t>
        </dgm:pt>
      </mc:Fallback>
    </mc:AlternateContent>
    <dgm:pt modelId="{4C34703A-6B94-4D56-BDC3-8A7BB9505741}" type="parTrans" cxnId="{78021A5A-F13A-49C7-8E0D-2A1E53D7908D}">
      <dgm:prSet/>
      <dgm:spPr/>
      <dgm:t>
        <a:bodyPr/>
        <a:lstStyle/>
        <a:p>
          <a:endParaRPr lang="es-CO"/>
        </a:p>
      </dgm:t>
    </dgm:pt>
    <dgm:pt modelId="{67D272E5-7970-460A-8741-70F9BDCF743C}" type="sibTrans" cxnId="{78021A5A-F13A-49C7-8E0D-2A1E53D7908D}">
      <dgm:prSet/>
      <dgm:spPr/>
      <dgm:t>
        <a:bodyPr/>
        <a:lstStyle/>
        <a:p>
          <a:endParaRPr lang="es-CO"/>
        </a:p>
      </dgm:t>
    </dgm:pt>
    <dgm:pt modelId="{4B1C1C7C-CA26-4FCE-9543-5103104107C4}" type="pres">
      <dgm:prSet presAssocID="{3ED5DCB4-94D8-43FA-9DA5-D002847CBBC6}" presName="Name0" presStyleCnt="0">
        <dgm:presLayoutVars>
          <dgm:dir/>
          <dgm:animLvl val="lvl"/>
          <dgm:resizeHandles val="exact"/>
        </dgm:presLayoutVars>
      </dgm:prSet>
      <dgm:spPr/>
    </dgm:pt>
    <dgm:pt modelId="{113B22D9-2A01-439B-9AEA-C4AC412E8403}" type="pres">
      <dgm:prSet presAssocID="{34954641-D342-4B2B-B9F2-C54595889A67}" presName="composite" presStyleCnt="0"/>
      <dgm:spPr/>
    </dgm:pt>
    <dgm:pt modelId="{9061C891-5B4A-4FFF-A0C0-8B54AB99326F}" type="pres">
      <dgm:prSet presAssocID="{34954641-D342-4B2B-B9F2-C54595889A6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25335D9-5A0F-4E41-A65C-7E45546D36BE}" type="pres">
      <dgm:prSet presAssocID="{34954641-D342-4B2B-B9F2-C54595889A67}" presName="desTx" presStyleLbl="alignAccFollowNode1" presStyleIdx="0" presStyleCnt="3" custLinFactNeighborX="-50173" custLinFactNeighborY="3325">
        <dgm:presLayoutVars>
          <dgm:bulletEnabled val="1"/>
        </dgm:presLayoutVars>
      </dgm:prSet>
      <dgm:spPr/>
    </dgm:pt>
    <dgm:pt modelId="{0EAB3EF9-3DCF-47BA-BADA-00E6B693E68D}" type="pres">
      <dgm:prSet presAssocID="{CB977EB4-4402-4339-AF3A-5105424DDEEB}" presName="space" presStyleCnt="0"/>
      <dgm:spPr/>
    </dgm:pt>
    <dgm:pt modelId="{CEB6B176-A7E5-4EA6-A8C9-30014D701D35}" type="pres">
      <dgm:prSet presAssocID="{BAA70B66-0F9F-4BCE-939B-E7F5DE17F837}" presName="composite" presStyleCnt="0"/>
      <dgm:spPr/>
    </dgm:pt>
    <dgm:pt modelId="{E3DD9569-8EF2-415F-9806-8E29ABFED52C}" type="pres">
      <dgm:prSet presAssocID="{BAA70B66-0F9F-4BCE-939B-E7F5DE17F837}" presName="parTx" presStyleLbl="alignNode1" presStyleIdx="1" presStyleCnt="3" custLinFactNeighborX="-318" custLinFactNeighborY="386">
        <dgm:presLayoutVars>
          <dgm:chMax val="0"/>
          <dgm:chPref val="0"/>
          <dgm:bulletEnabled val="1"/>
        </dgm:presLayoutVars>
      </dgm:prSet>
      <dgm:spPr/>
    </dgm:pt>
    <dgm:pt modelId="{343D8FCA-954A-4AB5-9D38-337A3FF62247}" type="pres">
      <dgm:prSet presAssocID="{BAA70B66-0F9F-4BCE-939B-E7F5DE17F837}" presName="desTx" presStyleLbl="alignAccFollowNode1" presStyleIdx="1" presStyleCnt="3">
        <dgm:presLayoutVars>
          <dgm:bulletEnabled val="1"/>
        </dgm:presLayoutVars>
      </dgm:prSet>
      <dgm:spPr/>
    </dgm:pt>
    <dgm:pt modelId="{76AB71B2-FB24-49F3-A9F5-6FEABBFA1CD3}" type="pres">
      <dgm:prSet presAssocID="{B514C28B-7E6C-47C8-B4DB-3D89351D12D8}" presName="space" presStyleCnt="0"/>
      <dgm:spPr/>
    </dgm:pt>
    <dgm:pt modelId="{97907138-78B3-4CBE-A9A9-7E5539E7693B}" type="pres">
      <dgm:prSet presAssocID="{E52FF339-07DA-417D-A604-537E3CC0BEA5}" presName="composite" presStyleCnt="0"/>
      <dgm:spPr/>
    </dgm:pt>
    <dgm:pt modelId="{E5BC16DE-B8AA-4A25-99E7-32E48863F938}" type="pres">
      <dgm:prSet presAssocID="{E52FF339-07DA-417D-A604-537E3CC0BEA5}" presName="parTx" presStyleLbl="alignNode1" presStyleIdx="2" presStyleCnt="3" custLinFactNeighborX="324">
        <dgm:presLayoutVars>
          <dgm:chMax val="0"/>
          <dgm:chPref val="0"/>
          <dgm:bulletEnabled val="1"/>
        </dgm:presLayoutVars>
      </dgm:prSet>
      <dgm:spPr/>
    </dgm:pt>
    <dgm:pt modelId="{6F945B35-A8B1-4FB8-B587-E5795F0D3FFF}" type="pres">
      <dgm:prSet presAssocID="{E52FF339-07DA-417D-A604-537E3CC0BEA5}" presName="desTx" presStyleLbl="alignAccFollowNode1" presStyleIdx="2" presStyleCnt="3" custLinFactNeighborX="324">
        <dgm:presLayoutVars>
          <dgm:bulletEnabled val="1"/>
        </dgm:presLayoutVars>
      </dgm:prSet>
      <dgm:spPr/>
    </dgm:pt>
  </dgm:ptLst>
  <dgm:cxnLst>
    <dgm:cxn modelId="{787EE202-83D5-41B4-A4F9-9A5715EA988B}" type="presOf" srcId="{11EAE95B-FF81-4E97-9BCC-0CDAE7423063}" destId="{343D8FCA-954A-4AB5-9D38-337A3FF62247}" srcOrd="0" destOrd="0" presId="urn:microsoft.com/office/officeart/2005/8/layout/hList1"/>
    <dgm:cxn modelId="{B98F3708-7B0C-4A51-B2A9-FD2A2F73A30F}" type="presOf" srcId="{BAA70B66-0F9F-4BCE-939B-E7F5DE17F837}" destId="{E3DD9569-8EF2-415F-9806-8E29ABFED52C}" srcOrd="0" destOrd="0" presId="urn:microsoft.com/office/officeart/2005/8/layout/hList1"/>
    <dgm:cxn modelId="{23E1ED10-9C53-4680-93B4-D858835E7A13}" srcId="{34954641-D342-4B2B-B9F2-C54595889A67}" destId="{DD7A78AF-671C-4457-ADF6-2A8093E09AE2}" srcOrd="4" destOrd="0" parTransId="{5DB465B9-B384-4000-81ED-69B43ED2BF5F}" sibTransId="{713B5DCF-74D0-47DE-BAE5-42BC88A14759}"/>
    <dgm:cxn modelId="{3630E91D-0A56-4D63-B0A9-66669EDB5C96}" srcId="{3ED5DCB4-94D8-43FA-9DA5-D002847CBBC6}" destId="{34954641-D342-4B2B-B9F2-C54595889A67}" srcOrd="0" destOrd="0" parTransId="{2D87AD05-36F5-4BCF-AA3F-5B588BFD97D3}" sibTransId="{CB977EB4-4402-4339-AF3A-5105424DDEEB}"/>
    <dgm:cxn modelId="{4E0A7722-D68E-4C18-832F-7EDB10D71B45}" type="presOf" srcId="{24571C49-3FB2-4046-AF38-40EE4459BED4}" destId="{343D8FCA-954A-4AB5-9D38-337A3FF62247}" srcOrd="0" destOrd="2" presId="urn:microsoft.com/office/officeart/2005/8/layout/hList1"/>
    <dgm:cxn modelId="{C85B3428-00F9-4941-9F0C-5290D166B900}" type="presOf" srcId="{55822648-9152-42BD-B9FD-38A28EAFC594}" destId="{6F945B35-A8B1-4FB8-B587-E5795F0D3FFF}" srcOrd="0" destOrd="6" presId="urn:microsoft.com/office/officeart/2005/8/layout/hList1"/>
    <dgm:cxn modelId="{98AD762A-1777-4B3D-B9DF-94096B60968B}" srcId="{BAA70B66-0F9F-4BCE-939B-E7F5DE17F837}" destId="{35F6AC91-2AE8-4904-8DDA-C43921F6A818}" srcOrd="4" destOrd="0" parTransId="{D532D67A-DDF0-4A30-8C8F-650EC906EA05}" sibTransId="{769F926A-7F68-48A9-9056-C1B79CB01B2E}"/>
    <dgm:cxn modelId="{20E5AB2A-565D-4EFA-830E-907B329B13ED}" type="presOf" srcId="{34954641-D342-4B2B-B9F2-C54595889A67}" destId="{9061C891-5B4A-4FFF-A0C0-8B54AB99326F}" srcOrd="0" destOrd="0" presId="urn:microsoft.com/office/officeart/2005/8/layout/hList1"/>
    <dgm:cxn modelId="{7CB5742C-809B-4B38-BFDC-AF6A375F12C6}" type="presOf" srcId="{660F7ED6-9834-4054-8DA8-8E72C2951A18}" destId="{343D8FCA-954A-4AB5-9D38-337A3FF62247}" srcOrd="0" destOrd="5" presId="urn:microsoft.com/office/officeart/2005/8/layout/hList1"/>
    <dgm:cxn modelId="{BC7C2D3A-6F09-4068-B3BF-FF304A74891F}" srcId="{E52FF339-07DA-417D-A604-537E3CC0BEA5}" destId="{4022EC3E-F6CC-4384-9CF9-2EB80CE9DF59}" srcOrd="5" destOrd="0" parTransId="{D304907C-4E59-4691-AE4A-F58EFFC9B5F3}" sibTransId="{12EC29E5-F29B-4EB1-B6A7-022CDA6E9B7C}"/>
    <dgm:cxn modelId="{C2E1CC5C-6502-492A-A7D8-723179051D71}" srcId="{34954641-D342-4B2B-B9F2-C54595889A67}" destId="{0FE47882-B58C-4ABC-AB5F-F70C53A9E882}" srcOrd="1" destOrd="0" parTransId="{A6B1865B-3270-4533-B9A7-57FF1EE1F4F9}" sibTransId="{3A26F42E-5CD9-4230-BB6B-C4AA33C9610A}"/>
    <dgm:cxn modelId="{8786DB43-2E65-4D00-9CDD-FF186B190321}" srcId="{E52FF339-07DA-417D-A604-537E3CC0BEA5}" destId="{55822648-9152-42BD-B9FD-38A28EAFC594}" srcOrd="6" destOrd="0" parTransId="{54B98F49-6597-4A02-8318-70BB358AD608}" sibTransId="{B66D1332-1C29-4285-93F3-599239906734}"/>
    <dgm:cxn modelId="{E7529144-9FC3-4957-8179-C758F1ACEBBB}" srcId="{BAA70B66-0F9F-4BCE-939B-E7F5DE17F837}" destId="{C3D01F40-C346-43FC-A8C8-51B216C2FF6D}" srcOrd="1" destOrd="0" parTransId="{588DF768-8100-4142-B56A-45D5BF6E2C3F}" sibTransId="{6E681653-F6FD-48B2-A803-BB09F85A432C}"/>
    <dgm:cxn modelId="{B32FBA65-1E93-4E78-B5C0-E03BFA2AD245}" srcId="{E52FF339-07DA-417D-A604-537E3CC0BEA5}" destId="{8DD224E7-4314-4722-9FD2-8870C49D1059}" srcOrd="2" destOrd="0" parTransId="{2EF41198-3724-4DEA-9015-78C76057E6C5}" sibTransId="{71725492-BBAD-434F-802A-C5CCE4398256}"/>
    <dgm:cxn modelId="{6CC5D348-A14B-411D-872E-514627B59F6C}" type="presOf" srcId="{D8EF9732-0F36-493B-8C4F-6839C1B4B574}" destId="{6F945B35-A8B1-4FB8-B587-E5795F0D3FFF}" srcOrd="0" destOrd="4" presId="urn:microsoft.com/office/officeart/2005/8/layout/hList1"/>
    <dgm:cxn modelId="{26EC316B-1741-4449-B432-5634F897BB71}" srcId="{34954641-D342-4B2B-B9F2-C54595889A67}" destId="{505B9C61-1114-4939-BAB3-ACC5A2B06C0F}" srcOrd="2" destOrd="0" parTransId="{1226F889-9DFC-47B9-94B8-4AE7BE183545}" sibTransId="{1671B3AF-141B-4DB5-9B0F-076E9F31D6E7}"/>
    <dgm:cxn modelId="{BDDD5B6D-C209-4000-919E-DCF237DC1F34}" srcId="{BAA70B66-0F9F-4BCE-939B-E7F5DE17F837}" destId="{11EAE95B-FF81-4E97-9BCC-0CDAE7423063}" srcOrd="0" destOrd="0" parTransId="{D2C769D5-1857-41D6-9B4D-A5A2DA4B7A9E}" sibTransId="{85ABF9E9-CBD1-4F11-891E-8A18D1A4CD4C}"/>
    <dgm:cxn modelId="{E065BD6E-6D2F-44B2-A2E5-A8995E64A02E}" type="presOf" srcId="{DD7A78AF-671C-4457-ADF6-2A8093E09AE2}" destId="{225335D9-5A0F-4E41-A65C-7E45546D36BE}" srcOrd="0" destOrd="4" presId="urn:microsoft.com/office/officeart/2005/8/layout/hList1"/>
    <dgm:cxn modelId="{933EBE6F-26C5-403D-A4C4-535EB8165A33}" srcId="{E52FF339-07DA-417D-A604-537E3CC0BEA5}" destId="{D8EF9732-0F36-493B-8C4F-6839C1B4B574}" srcOrd="4" destOrd="0" parTransId="{077BAC57-8033-477D-B5C4-289B5DBC2F28}" sibTransId="{7FD678E0-A071-46D8-8DDE-12DD7995971E}"/>
    <dgm:cxn modelId="{DD3AF84F-2BDB-431A-9284-6F7328D7C33F}" type="presOf" srcId="{8DD224E7-4314-4722-9FD2-8870C49D1059}" destId="{6F945B35-A8B1-4FB8-B587-E5795F0D3FFF}" srcOrd="0" destOrd="2" presId="urn:microsoft.com/office/officeart/2005/8/layout/hList1"/>
    <dgm:cxn modelId="{78021A5A-F13A-49C7-8E0D-2A1E53D7908D}" srcId="{34954641-D342-4B2B-B9F2-C54595889A67}" destId="{C163CF9D-364D-4237-A175-923A6D247205}" srcOrd="3" destOrd="0" parTransId="{4C34703A-6B94-4D56-BDC3-8A7BB9505741}" sibTransId="{67D272E5-7970-460A-8741-70F9BDCF743C}"/>
    <dgm:cxn modelId="{54D9925A-BAD2-4EA2-A2C4-C60452E0D930}" type="presOf" srcId="{65DEE5BD-BE88-4C7A-89E8-C1BE47C3751E}" destId="{6F945B35-A8B1-4FB8-B587-E5795F0D3FFF}" srcOrd="0" destOrd="1" presId="urn:microsoft.com/office/officeart/2005/8/layout/hList1"/>
    <dgm:cxn modelId="{5A8DC088-2192-445A-A9BF-13515CA3E64B}" type="presOf" srcId="{C163CF9D-364D-4237-A175-923A6D247205}" destId="{225335D9-5A0F-4E41-A65C-7E45546D36BE}" srcOrd="0" destOrd="3" presId="urn:microsoft.com/office/officeart/2005/8/layout/hList1"/>
    <dgm:cxn modelId="{924CE88A-2106-4D17-A2AC-D1F500351669}" type="presOf" srcId="{0A081321-BCCC-434B-8236-E70480B38684}" destId="{6F945B35-A8B1-4FB8-B587-E5795F0D3FFF}" srcOrd="0" destOrd="3" presId="urn:microsoft.com/office/officeart/2005/8/layout/hList1"/>
    <dgm:cxn modelId="{9B87C896-153B-4FBD-B827-DDA345C4D0BE}" type="presOf" srcId="{3ED5DCB4-94D8-43FA-9DA5-D002847CBBC6}" destId="{4B1C1C7C-CA26-4FCE-9543-5103104107C4}" srcOrd="0" destOrd="0" presId="urn:microsoft.com/office/officeart/2005/8/layout/hList1"/>
    <dgm:cxn modelId="{4D97269D-5B1F-46A7-A3E7-53F4C74F4A02}" srcId="{E52FF339-07DA-417D-A604-537E3CC0BEA5}" destId="{13E02C4C-CDB6-4FAF-AFD8-4D79E4F60E4D}" srcOrd="0" destOrd="0" parTransId="{816364ED-D830-4AF9-809F-F650381FE51D}" sibTransId="{EFE1EE9B-95AB-4955-BA5A-B0411CD931C4}"/>
    <dgm:cxn modelId="{396267A0-61B5-4B8A-82BB-BC9282A6381A}" type="presOf" srcId="{13E02C4C-CDB6-4FAF-AFD8-4D79E4F60E4D}" destId="{6F945B35-A8B1-4FB8-B587-E5795F0D3FFF}" srcOrd="0" destOrd="0" presId="urn:microsoft.com/office/officeart/2005/8/layout/hList1"/>
    <dgm:cxn modelId="{88ACECA3-5839-492A-BB41-BA47C6387BF8}" type="presOf" srcId="{C3D01F40-C346-43FC-A8C8-51B216C2FF6D}" destId="{343D8FCA-954A-4AB5-9D38-337A3FF62247}" srcOrd="0" destOrd="1" presId="urn:microsoft.com/office/officeart/2005/8/layout/hList1"/>
    <dgm:cxn modelId="{8F7BA2AC-4026-4A8B-A439-2B5075EA9D3D}" type="presOf" srcId="{24A86189-2A29-4148-BF50-A9F2BA72DC90}" destId="{225335D9-5A0F-4E41-A65C-7E45546D36BE}" srcOrd="0" destOrd="0" presId="urn:microsoft.com/office/officeart/2005/8/layout/hList1"/>
    <dgm:cxn modelId="{7AC8F8AE-F5A6-4DDD-8679-98896CDD8B25}" srcId="{E52FF339-07DA-417D-A604-537E3CC0BEA5}" destId="{65DEE5BD-BE88-4C7A-89E8-C1BE47C3751E}" srcOrd="1" destOrd="0" parTransId="{AA565076-1F7F-4C27-811E-87D6960B3206}" sibTransId="{ED5AB242-B253-4706-A72F-75E30D53602A}"/>
    <dgm:cxn modelId="{0FCA51B6-A6AE-4F13-8970-BB6964F56068}" type="presOf" srcId="{E52FF339-07DA-417D-A604-537E3CC0BEA5}" destId="{E5BC16DE-B8AA-4A25-99E7-32E48863F938}" srcOrd="0" destOrd="0" presId="urn:microsoft.com/office/officeart/2005/8/layout/hList1"/>
    <dgm:cxn modelId="{EFDCA4B9-53D8-4EFA-926A-813BA0A14158}" type="presOf" srcId="{FE28CD97-D235-4C36-957E-A360080DC037}" destId="{343D8FCA-954A-4AB5-9D38-337A3FF62247}" srcOrd="0" destOrd="3" presId="urn:microsoft.com/office/officeart/2005/8/layout/hList1"/>
    <dgm:cxn modelId="{8DDC7DBC-A610-4820-AEDD-1EF3FF241D16}" type="presOf" srcId="{0FE47882-B58C-4ABC-AB5F-F70C53A9E882}" destId="{225335D9-5A0F-4E41-A65C-7E45546D36BE}" srcOrd="0" destOrd="1" presId="urn:microsoft.com/office/officeart/2005/8/layout/hList1"/>
    <dgm:cxn modelId="{627DB0C5-BBFC-413B-808A-F0F0CB4D8735}" srcId="{3ED5DCB4-94D8-43FA-9DA5-D002847CBBC6}" destId="{BAA70B66-0F9F-4BCE-939B-E7F5DE17F837}" srcOrd="1" destOrd="0" parTransId="{26283594-1A9D-4196-8148-59ACAC0F5004}" sibTransId="{B514C28B-7E6C-47C8-B4DB-3D89351D12D8}"/>
    <dgm:cxn modelId="{153669CD-64C3-4D9F-A8D6-1645EB186B10}" type="presOf" srcId="{505B9C61-1114-4939-BAB3-ACC5A2B06C0F}" destId="{225335D9-5A0F-4E41-A65C-7E45546D36BE}" srcOrd="0" destOrd="2" presId="urn:microsoft.com/office/officeart/2005/8/layout/hList1"/>
    <dgm:cxn modelId="{43D841DC-60F0-4D81-9C67-DAAAEF2D8667}" srcId="{E52FF339-07DA-417D-A604-537E3CC0BEA5}" destId="{0A081321-BCCC-434B-8236-E70480B38684}" srcOrd="3" destOrd="0" parTransId="{546C1B56-00B9-49AE-849D-A75112DA2E6A}" sibTransId="{4EF27490-3E06-4C89-902B-B289D1AB797C}"/>
    <dgm:cxn modelId="{C65555DF-A628-405D-82F0-52696F1C20DD}" srcId="{34954641-D342-4B2B-B9F2-C54595889A67}" destId="{24A86189-2A29-4148-BF50-A9F2BA72DC90}" srcOrd="0" destOrd="0" parTransId="{299BC497-6FCA-4D3D-9293-8EB81B09BA53}" sibTransId="{94899857-56B6-49F5-AE60-A7E6182B44D4}"/>
    <dgm:cxn modelId="{ADCB1AE7-FAB0-41D3-8EB6-64179CD61C30}" type="presOf" srcId="{35F6AC91-2AE8-4904-8DDA-C43921F6A818}" destId="{343D8FCA-954A-4AB5-9D38-337A3FF62247}" srcOrd="0" destOrd="4" presId="urn:microsoft.com/office/officeart/2005/8/layout/hList1"/>
    <dgm:cxn modelId="{B068F2F0-0CD3-4949-90D7-3A97574E57D6}" srcId="{BAA70B66-0F9F-4BCE-939B-E7F5DE17F837}" destId="{FE28CD97-D235-4C36-957E-A360080DC037}" srcOrd="3" destOrd="0" parTransId="{6E6BA610-EC36-4F2D-AC7A-1FE767FE9DAD}" sibTransId="{BA21CC64-79DB-42DE-9AD2-1B8AAD094E18}"/>
    <dgm:cxn modelId="{4A8CACF3-8FDF-4339-A1BA-681E2C53752A}" srcId="{BAA70B66-0F9F-4BCE-939B-E7F5DE17F837}" destId="{660F7ED6-9834-4054-8DA8-8E72C2951A18}" srcOrd="5" destOrd="0" parTransId="{79C522A7-6955-4570-918E-6594218C55B0}" sibTransId="{AD093C9B-E98D-4962-BFB7-A648B04F81C5}"/>
    <dgm:cxn modelId="{969946F7-FD14-4F71-B751-92EF3BB781FA}" type="presOf" srcId="{4022EC3E-F6CC-4384-9CF9-2EB80CE9DF59}" destId="{6F945B35-A8B1-4FB8-B587-E5795F0D3FFF}" srcOrd="0" destOrd="5" presId="urn:microsoft.com/office/officeart/2005/8/layout/hList1"/>
    <dgm:cxn modelId="{A1C732FA-4A78-494D-985F-F7283E1EAAE9}" srcId="{BAA70B66-0F9F-4BCE-939B-E7F5DE17F837}" destId="{24571C49-3FB2-4046-AF38-40EE4459BED4}" srcOrd="2" destOrd="0" parTransId="{B5168F08-A216-436D-BA9B-72BAFEDDFB41}" sibTransId="{93CC3ECA-7C68-41F8-9EA6-7E2993586AA3}"/>
    <dgm:cxn modelId="{F63D67FB-68CE-4CEB-9274-FFB39559DCBC}" srcId="{3ED5DCB4-94D8-43FA-9DA5-D002847CBBC6}" destId="{E52FF339-07DA-417D-A604-537E3CC0BEA5}" srcOrd="2" destOrd="0" parTransId="{6BAC07D1-335A-4F1A-99B5-97C173CB7EC5}" sibTransId="{38FF7F9D-933C-4175-A0AD-80EFD4CA8F49}"/>
    <dgm:cxn modelId="{9BD4C087-E2D7-441B-B1EE-F71C31D7123F}" type="presParOf" srcId="{4B1C1C7C-CA26-4FCE-9543-5103104107C4}" destId="{113B22D9-2A01-439B-9AEA-C4AC412E8403}" srcOrd="0" destOrd="0" presId="urn:microsoft.com/office/officeart/2005/8/layout/hList1"/>
    <dgm:cxn modelId="{E4A75E6E-CC0D-40EF-A059-EDEDBBC7F138}" type="presParOf" srcId="{113B22D9-2A01-439B-9AEA-C4AC412E8403}" destId="{9061C891-5B4A-4FFF-A0C0-8B54AB99326F}" srcOrd="0" destOrd="0" presId="urn:microsoft.com/office/officeart/2005/8/layout/hList1"/>
    <dgm:cxn modelId="{02970BEA-E24E-4B59-BA24-317D19FDC6C8}" type="presParOf" srcId="{113B22D9-2A01-439B-9AEA-C4AC412E8403}" destId="{225335D9-5A0F-4E41-A65C-7E45546D36BE}" srcOrd="1" destOrd="0" presId="urn:microsoft.com/office/officeart/2005/8/layout/hList1"/>
    <dgm:cxn modelId="{7BA77137-24BD-4987-95B3-AECC28758F5C}" type="presParOf" srcId="{4B1C1C7C-CA26-4FCE-9543-5103104107C4}" destId="{0EAB3EF9-3DCF-47BA-BADA-00E6B693E68D}" srcOrd="1" destOrd="0" presId="urn:microsoft.com/office/officeart/2005/8/layout/hList1"/>
    <dgm:cxn modelId="{7DE973C4-3948-4BE7-B619-352BA3755564}" type="presParOf" srcId="{4B1C1C7C-CA26-4FCE-9543-5103104107C4}" destId="{CEB6B176-A7E5-4EA6-A8C9-30014D701D35}" srcOrd="2" destOrd="0" presId="urn:microsoft.com/office/officeart/2005/8/layout/hList1"/>
    <dgm:cxn modelId="{77CE5514-F636-474B-9EF2-55A8B54C4779}" type="presParOf" srcId="{CEB6B176-A7E5-4EA6-A8C9-30014D701D35}" destId="{E3DD9569-8EF2-415F-9806-8E29ABFED52C}" srcOrd="0" destOrd="0" presId="urn:microsoft.com/office/officeart/2005/8/layout/hList1"/>
    <dgm:cxn modelId="{12C615C2-DA7B-4BED-AE25-858D941ADB6A}" type="presParOf" srcId="{CEB6B176-A7E5-4EA6-A8C9-30014D701D35}" destId="{343D8FCA-954A-4AB5-9D38-337A3FF62247}" srcOrd="1" destOrd="0" presId="urn:microsoft.com/office/officeart/2005/8/layout/hList1"/>
    <dgm:cxn modelId="{277C2BC4-DDD3-4B73-B4F8-A9F9391030CC}" type="presParOf" srcId="{4B1C1C7C-CA26-4FCE-9543-5103104107C4}" destId="{76AB71B2-FB24-49F3-A9F5-6FEABBFA1CD3}" srcOrd="3" destOrd="0" presId="urn:microsoft.com/office/officeart/2005/8/layout/hList1"/>
    <dgm:cxn modelId="{F20E690B-912B-4878-9E63-4364E9ED4369}" type="presParOf" srcId="{4B1C1C7C-CA26-4FCE-9543-5103104107C4}" destId="{97907138-78B3-4CBE-A9A9-7E5539E7693B}" srcOrd="4" destOrd="0" presId="urn:microsoft.com/office/officeart/2005/8/layout/hList1"/>
    <dgm:cxn modelId="{5DDB031C-4569-4B4A-8EBA-04B066660DFF}" type="presParOf" srcId="{97907138-78B3-4CBE-A9A9-7E5539E7693B}" destId="{E5BC16DE-B8AA-4A25-99E7-32E48863F938}" srcOrd="0" destOrd="0" presId="urn:microsoft.com/office/officeart/2005/8/layout/hList1"/>
    <dgm:cxn modelId="{ACB1B7B3-6049-4BB6-8F09-8501136A3B82}" type="presParOf" srcId="{97907138-78B3-4CBE-A9A9-7E5539E7693B}" destId="{6F945B35-A8B1-4FB8-B587-E5795F0D3FF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D5DCB4-94D8-43FA-9DA5-D002847CBBC6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34954641-D342-4B2B-B9F2-C54595889A67}">
      <dgm:prSet phldrT="[Texto]"/>
      <dgm:spPr/>
      <dgm:t>
        <a:bodyPr/>
        <a:lstStyle/>
        <a:p>
          <a:r>
            <a:rPr lang="es-ES" b="1" dirty="0">
              <a:effectLst/>
              <a:latin typeface="LM Roman 10" panose="00000500000000000000" pitchFamily="50" charset="0"/>
              <a:ea typeface="Times New Roman" panose="02020603050405020304" pitchFamily="18" charset="0"/>
            </a:rPr>
            <a:t>Problema</a:t>
          </a:r>
          <a:endParaRPr lang="es-CO" dirty="0"/>
        </a:p>
      </dgm:t>
    </dgm:pt>
    <dgm:pt modelId="{2D87AD05-36F5-4BCF-AA3F-5B588BFD97D3}" type="parTrans" cxnId="{3630E91D-0A56-4D63-B0A9-66669EDB5C96}">
      <dgm:prSet/>
      <dgm:spPr/>
      <dgm:t>
        <a:bodyPr/>
        <a:lstStyle/>
        <a:p>
          <a:endParaRPr lang="es-CO"/>
        </a:p>
      </dgm:t>
    </dgm:pt>
    <dgm:pt modelId="{CB977EB4-4402-4339-AF3A-5105424DDEEB}" type="sibTrans" cxnId="{3630E91D-0A56-4D63-B0A9-66669EDB5C96}">
      <dgm:prSet/>
      <dgm:spPr/>
      <dgm:t>
        <a:bodyPr/>
        <a:lstStyle/>
        <a:p>
          <a:endParaRPr lang="es-CO"/>
        </a:p>
      </dgm:t>
    </dgm:pt>
    <dgm:pt modelId="{24A86189-2A29-4148-BF50-A9F2BA72DC90}">
      <dgm:prSet phldrT="[Texto]"/>
      <dgm:spPr>
        <a:blipFill>
          <a:blip xmlns:r="http://schemas.openxmlformats.org/officeDocument/2006/relationships" r:embed="rId1"/>
          <a:stretch>
            <a:fillRect l="-1581"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299BC497-6FCA-4D3D-9293-8EB81B09BA53}" type="parTrans" cxnId="{C65555DF-A628-405D-82F0-52696F1C20DD}">
      <dgm:prSet/>
      <dgm:spPr/>
      <dgm:t>
        <a:bodyPr/>
        <a:lstStyle/>
        <a:p>
          <a:endParaRPr lang="es-CO"/>
        </a:p>
      </dgm:t>
    </dgm:pt>
    <dgm:pt modelId="{94899857-56B6-49F5-AE60-A7E6182B44D4}" type="sibTrans" cxnId="{C65555DF-A628-405D-82F0-52696F1C20DD}">
      <dgm:prSet/>
      <dgm:spPr/>
      <dgm:t>
        <a:bodyPr/>
        <a:lstStyle/>
        <a:p>
          <a:endParaRPr lang="es-CO"/>
        </a:p>
      </dgm:t>
    </dgm:pt>
    <dgm:pt modelId="{0FE47882-B58C-4ABC-AB5F-F70C53A9E882}">
      <dgm:prSet phldrT="[Texto]"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A6B1865B-3270-4533-B9A7-57FF1EE1F4F9}" type="parTrans" cxnId="{C2E1CC5C-6502-492A-A7D8-723179051D71}">
      <dgm:prSet/>
      <dgm:spPr/>
      <dgm:t>
        <a:bodyPr/>
        <a:lstStyle/>
        <a:p>
          <a:endParaRPr lang="es-CO"/>
        </a:p>
      </dgm:t>
    </dgm:pt>
    <dgm:pt modelId="{3A26F42E-5CD9-4230-BB6B-C4AA33C9610A}" type="sibTrans" cxnId="{C2E1CC5C-6502-492A-A7D8-723179051D71}">
      <dgm:prSet/>
      <dgm:spPr/>
      <dgm:t>
        <a:bodyPr/>
        <a:lstStyle/>
        <a:p>
          <a:endParaRPr lang="es-CO"/>
        </a:p>
      </dgm:t>
    </dgm:pt>
    <dgm:pt modelId="{BAA70B66-0F9F-4BCE-939B-E7F5DE17F837}">
      <dgm:prSet phldrT="[Texto]"/>
      <dgm:spPr/>
      <dgm:t>
        <a:bodyPr/>
        <a:lstStyle/>
        <a:p>
          <a:r>
            <a:rPr lang="es-ES" b="1" dirty="0">
              <a:effectLst/>
              <a:latin typeface="LM Roman 10" panose="00000500000000000000" pitchFamily="50" charset="0"/>
              <a:ea typeface="Times New Roman" panose="02020603050405020304" pitchFamily="18" charset="0"/>
            </a:rPr>
            <a:t>Métodos de Regularización </a:t>
          </a:r>
          <a:endParaRPr lang="es-CO" dirty="0"/>
        </a:p>
      </dgm:t>
    </dgm:pt>
    <dgm:pt modelId="{26283594-1A9D-4196-8148-59ACAC0F5004}" type="parTrans" cxnId="{627DB0C5-BBFC-413B-808A-F0F0CB4D8735}">
      <dgm:prSet/>
      <dgm:spPr/>
      <dgm:t>
        <a:bodyPr/>
        <a:lstStyle/>
        <a:p>
          <a:endParaRPr lang="es-CO"/>
        </a:p>
      </dgm:t>
    </dgm:pt>
    <dgm:pt modelId="{B514C28B-7E6C-47C8-B4DB-3D89351D12D8}" type="sibTrans" cxnId="{627DB0C5-BBFC-413B-808A-F0F0CB4D8735}">
      <dgm:prSet/>
      <dgm:spPr/>
      <dgm:t>
        <a:bodyPr/>
        <a:lstStyle/>
        <a:p>
          <a:endParaRPr lang="es-CO"/>
        </a:p>
      </dgm:t>
    </dgm:pt>
    <dgm:pt modelId="{FE28CD97-D235-4C36-957E-A360080DC037}">
      <dgm:prSet phldrT="[Texto]"/>
      <dgm:spPr/>
      <dgm:t>
        <a:bodyPr anchor="ctr"/>
        <a:lstStyle/>
        <a:p>
          <a:r>
            <a:rPr lang="es-ES" i="1" dirty="0"/>
            <a:t>Tikhonov</a:t>
          </a:r>
          <a:endParaRPr lang="es-CO" i="1" dirty="0"/>
        </a:p>
      </dgm:t>
    </dgm:pt>
    <dgm:pt modelId="{6E6BA610-EC36-4F2D-AC7A-1FE767FE9DAD}" type="parTrans" cxnId="{B068F2F0-0CD3-4949-90D7-3A97574E57D6}">
      <dgm:prSet/>
      <dgm:spPr/>
      <dgm:t>
        <a:bodyPr/>
        <a:lstStyle/>
        <a:p>
          <a:endParaRPr lang="es-CO"/>
        </a:p>
      </dgm:t>
    </dgm:pt>
    <dgm:pt modelId="{BA21CC64-79DB-42DE-9AD2-1B8AAD094E18}" type="sibTrans" cxnId="{B068F2F0-0CD3-4949-90D7-3A97574E57D6}">
      <dgm:prSet/>
      <dgm:spPr/>
      <dgm:t>
        <a:bodyPr/>
        <a:lstStyle/>
        <a:p>
          <a:endParaRPr lang="es-CO"/>
        </a:p>
      </dgm:t>
    </dgm:pt>
    <dgm:pt modelId="{660F7ED6-9834-4054-8DA8-8E72C2951A18}">
      <dgm:prSet phldrT="[Texto]"/>
      <dgm:spPr/>
      <dgm:t>
        <a:bodyPr anchor="ctr"/>
        <a:lstStyle/>
        <a:p>
          <a:r>
            <a:rPr lang="es-ES" dirty="0"/>
            <a:t>…</a:t>
          </a:r>
          <a:endParaRPr lang="es-CO" dirty="0"/>
        </a:p>
      </dgm:t>
    </dgm:pt>
    <dgm:pt modelId="{79C522A7-6955-4570-918E-6594218C55B0}" type="parTrans" cxnId="{4A8CACF3-8FDF-4339-A1BA-681E2C53752A}">
      <dgm:prSet/>
      <dgm:spPr/>
      <dgm:t>
        <a:bodyPr/>
        <a:lstStyle/>
        <a:p>
          <a:endParaRPr lang="es-CO"/>
        </a:p>
      </dgm:t>
    </dgm:pt>
    <dgm:pt modelId="{AD093C9B-E98D-4962-BFB7-A648B04F81C5}" type="sibTrans" cxnId="{4A8CACF3-8FDF-4339-A1BA-681E2C53752A}">
      <dgm:prSet/>
      <dgm:spPr/>
      <dgm:t>
        <a:bodyPr/>
        <a:lstStyle/>
        <a:p>
          <a:endParaRPr lang="es-CO"/>
        </a:p>
      </dgm:t>
    </dgm:pt>
    <dgm:pt modelId="{E52FF339-07DA-417D-A604-537E3CC0BEA5}">
      <dgm:prSet phldrT="[Texto]"/>
      <dgm:spPr/>
      <dgm:t>
        <a:bodyPr/>
        <a:lstStyle/>
        <a:p>
          <a:r>
            <a:rPr lang="es-ES" dirty="0"/>
            <a:t>Selección de Parámetros</a:t>
          </a:r>
          <a:endParaRPr lang="es-CO" dirty="0"/>
        </a:p>
      </dgm:t>
    </dgm:pt>
    <dgm:pt modelId="{6BAC07D1-335A-4F1A-99B5-97C173CB7EC5}" type="parTrans" cxnId="{F63D67FB-68CE-4CEB-9274-FFB39559DCBC}">
      <dgm:prSet/>
      <dgm:spPr/>
      <dgm:t>
        <a:bodyPr/>
        <a:lstStyle/>
        <a:p>
          <a:endParaRPr lang="es-CO"/>
        </a:p>
      </dgm:t>
    </dgm:pt>
    <dgm:pt modelId="{38FF7F9D-933C-4175-A0AD-80EFD4CA8F49}" type="sibTrans" cxnId="{F63D67FB-68CE-4CEB-9274-FFB39559DCBC}">
      <dgm:prSet/>
      <dgm:spPr/>
      <dgm:t>
        <a:bodyPr/>
        <a:lstStyle/>
        <a:p>
          <a:endParaRPr lang="es-CO"/>
        </a:p>
      </dgm:t>
    </dgm:pt>
    <dgm:pt modelId="{65DEE5BD-BE88-4C7A-89E8-C1BE47C3751E}">
      <dgm:prSet phldrT="[Texto]"/>
      <dgm:spPr/>
      <dgm:t>
        <a:bodyPr anchor="ctr"/>
        <a:lstStyle/>
        <a:p>
          <a:r>
            <a:rPr lang="es-ES" dirty="0"/>
            <a:t>Picard </a:t>
          </a:r>
          <a:r>
            <a:rPr lang="es-ES" dirty="0" err="1"/>
            <a:t>Plot</a:t>
          </a:r>
          <a:endParaRPr lang="es-CO" dirty="0"/>
        </a:p>
      </dgm:t>
    </dgm:pt>
    <dgm:pt modelId="{AA565076-1F7F-4C27-811E-87D6960B3206}" type="parTrans" cxnId="{7AC8F8AE-F5A6-4DDD-8679-98896CDD8B25}">
      <dgm:prSet/>
      <dgm:spPr/>
      <dgm:t>
        <a:bodyPr/>
        <a:lstStyle/>
        <a:p>
          <a:endParaRPr lang="es-CO"/>
        </a:p>
      </dgm:t>
    </dgm:pt>
    <dgm:pt modelId="{ED5AB242-B253-4706-A72F-75E30D53602A}" type="sibTrans" cxnId="{7AC8F8AE-F5A6-4DDD-8679-98896CDD8B25}">
      <dgm:prSet/>
      <dgm:spPr/>
      <dgm:t>
        <a:bodyPr/>
        <a:lstStyle/>
        <a:p>
          <a:endParaRPr lang="es-CO"/>
        </a:p>
      </dgm:t>
    </dgm:pt>
    <dgm:pt modelId="{8DD224E7-4314-4722-9FD2-8870C49D1059}">
      <dgm:prSet phldrT="[Texto]"/>
      <dgm:spPr/>
      <dgm:t>
        <a:bodyPr anchor="ctr"/>
        <a:lstStyle/>
        <a:p>
          <a:r>
            <a:rPr lang="es-ES" dirty="0"/>
            <a:t>Curva-L</a:t>
          </a:r>
          <a:endParaRPr lang="es-CO" dirty="0"/>
        </a:p>
      </dgm:t>
    </dgm:pt>
    <dgm:pt modelId="{2EF41198-3724-4DEA-9015-78C76057E6C5}" type="parTrans" cxnId="{B32FBA65-1E93-4E78-B5C0-E03BFA2AD245}">
      <dgm:prSet/>
      <dgm:spPr/>
      <dgm:t>
        <a:bodyPr/>
        <a:lstStyle/>
        <a:p>
          <a:endParaRPr lang="es-CO"/>
        </a:p>
      </dgm:t>
    </dgm:pt>
    <dgm:pt modelId="{71725492-BBAD-434F-802A-C5CCE4398256}" type="sibTrans" cxnId="{B32FBA65-1E93-4E78-B5C0-E03BFA2AD245}">
      <dgm:prSet/>
      <dgm:spPr/>
      <dgm:t>
        <a:bodyPr/>
        <a:lstStyle/>
        <a:p>
          <a:endParaRPr lang="es-CO"/>
        </a:p>
      </dgm:t>
    </dgm:pt>
    <dgm:pt modelId="{55822648-9152-42BD-B9FD-38A28EAFC594}">
      <dgm:prSet phldrT="[Texto]"/>
      <dgm:spPr/>
      <dgm:t>
        <a:bodyPr anchor="ctr"/>
        <a:lstStyle/>
        <a:p>
          <a:r>
            <a:rPr lang="es-ES" dirty="0"/>
            <a:t>…</a:t>
          </a:r>
          <a:endParaRPr lang="es-CO" dirty="0"/>
        </a:p>
      </dgm:t>
    </dgm:pt>
    <dgm:pt modelId="{54B98F49-6597-4A02-8318-70BB358AD608}" type="parTrans" cxnId="{8786DB43-2E65-4D00-9CDD-FF186B190321}">
      <dgm:prSet/>
      <dgm:spPr/>
      <dgm:t>
        <a:bodyPr/>
        <a:lstStyle/>
        <a:p>
          <a:endParaRPr lang="es-CO"/>
        </a:p>
      </dgm:t>
    </dgm:pt>
    <dgm:pt modelId="{B66D1332-1C29-4285-93F3-599239906734}" type="sibTrans" cxnId="{8786DB43-2E65-4D00-9CDD-FF186B190321}">
      <dgm:prSet/>
      <dgm:spPr/>
      <dgm:t>
        <a:bodyPr/>
        <a:lstStyle/>
        <a:p>
          <a:endParaRPr lang="es-CO"/>
        </a:p>
      </dgm:t>
    </dgm:pt>
    <dgm:pt modelId="{13E02C4C-CDB6-4FAF-AFD8-4D79E4F60E4D}">
      <dgm:prSet phldrT="[Texto]"/>
      <dgm:spPr/>
      <dgm:t>
        <a:bodyPr anchor="ctr"/>
        <a:lstStyle/>
        <a:p>
          <a:r>
            <a:rPr lang="es-ES" dirty="0"/>
            <a:t>Heurística (ojímetro)</a:t>
          </a:r>
          <a:endParaRPr lang="es-CO" dirty="0"/>
        </a:p>
      </dgm:t>
    </dgm:pt>
    <dgm:pt modelId="{816364ED-D830-4AF9-809F-F650381FE51D}" type="parTrans" cxnId="{4D97269D-5B1F-46A7-A3E7-53F4C74F4A02}">
      <dgm:prSet/>
      <dgm:spPr/>
      <dgm:t>
        <a:bodyPr/>
        <a:lstStyle/>
        <a:p>
          <a:endParaRPr lang="es-CO"/>
        </a:p>
      </dgm:t>
    </dgm:pt>
    <dgm:pt modelId="{EFE1EE9B-95AB-4955-BA5A-B0411CD931C4}" type="sibTrans" cxnId="{4D97269D-5B1F-46A7-A3E7-53F4C74F4A02}">
      <dgm:prSet/>
      <dgm:spPr/>
      <dgm:t>
        <a:bodyPr/>
        <a:lstStyle/>
        <a:p>
          <a:endParaRPr lang="es-CO"/>
        </a:p>
      </dgm:t>
    </dgm:pt>
    <dgm:pt modelId="{0A081321-BCCC-434B-8236-E70480B38684}">
      <dgm:prSet phldrT="[Texto]"/>
      <dgm:spPr/>
      <dgm:t>
        <a:bodyPr anchor="ctr"/>
        <a:lstStyle/>
        <a:p>
          <a:r>
            <a:rPr lang="es-ES" dirty="0" err="1"/>
            <a:t>Fixed</a:t>
          </a:r>
          <a:r>
            <a:rPr lang="es-ES" dirty="0"/>
            <a:t> </a:t>
          </a:r>
          <a:r>
            <a:rPr lang="es-ES" dirty="0" err="1"/>
            <a:t>Noise</a:t>
          </a:r>
          <a:endParaRPr lang="es-CO" dirty="0"/>
        </a:p>
      </dgm:t>
    </dgm:pt>
    <dgm:pt modelId="{546C1B56-00B9-49AE-849D-A75112DA2E6A}" type="parTrans" cxnId="{43D841DC-60F0-4D81-9C67-DAAAEF2D8667}">
      <dgm:prSet/>
      <dgm:spPr/>
      <dgm:t>
        <a:bodyPr/>
        <a:lstStyle/>
        <a:p>
          <a:endParaRPr lang="es-CO"/>
        </a:p>
      </dgm:t>
    </dgm:pt>
    <dgm:pt modelId="{4EF27490-3E06-4C89-902B-B289D1AB797C}" type="sibTrans" cxnId="{43D841DC-60F0-4D81-9C67-DAAAEF2D8667}">
      <dgm:prSet/>
      <dgm:spPr/>
      <dgm:t>
        <a:bodyPr/>
        <a:lstStyle/>
        <a:p>
          <a:endParaRPr lang="es-CO"/>
        </a:p>
      </dgm:t>
    </dgm:pt>
    <dgm:pt modelId="{35F6AC91-2AE8-4904-8DDA-C43921F6A818}">
      <dgm:prSet phldrT="[Texto]"/>
      <dgm:spPr/>
      <dgm:t>
        <a:bodyPr anchor="ctr"/>
        <a:lstStyle/>
        <a:p>
          <a:r>
            <a:rPr lang="es-ES" b="1" dirty="0"/>
            <a:t>TV</a:t>
          </a:r>
          <a:endParaRPr lang="es-CO" b="1" dirty="0"/>
        </a:p>
      </dgm:t>
    </dgm:pt>
    <dgm:pt modelId="{D532D67A-DDF0-4A30-8C8F-650EC906EA05}" type="parTrans" cxnId="{98AD762A-1777-4B3D-B9DF-94096B60968B}">
      <dgm:prSet/>
      <dgm:spPr/>
      <dgm:t>
        <a:bodyPr/>
        <a:lstStyle/>
        <a:p>
          <a:endParaRPr lang="es-CO"/>
        </a:p>
      </dgm:t>
    </dgm:pt>
    <dgm:pt modelId="{769F926A-7F68-48A9-9056-C1B79CB01B2E}" type="sibTrans" cxnId="{98AD762A-1777-4B3D-B9DF-94096B60968B}">
      <dgm:prSet/>
      <dgm:spPr/>
      <dgm:t>
        <a:bodyPr/>
        <a:lstStyle/>
        <a:p>
          <a:endParaRPr lang="es-CO"/>
        </a:p>
      </dgm:t>
    </dgm:pt>
    <dgm:pt modelId="{11EAE95B-FF81-4E97-9BCC-0CDAE7423063}">
      <dgm:prSet phldrT="[Texto]"/>
      <dgm:spPr/>
      <dgm:t>
        <a:bodyPr anchor="ctr"/>
        <a:lstStyle/>
        <a:p>
          <a:r>
            <a:rPr lang="es-ES" dirty="0"/>
            <a:t>Filtro inverso</a:t>
          </a:r>
          <a:endParaRPr lang="es-CO" dirty="0"/>
        </a:p>
      </dgm:t>
    </dgm:pt>
    <dgm:pt modelId="{D2C769D5-1857-41D6-9B4D-A5A2DA4B7A9E}" type="parTrans" cxnId="{BDDD5B6D-C209-4000-919E-DCF237DC1F34}">
      <dgm:prSet/>
      <dgm:spPr/>
      <dgm:t>
        <a:bodyPr/>
        <a:lstStyle/>
        <a:p>
          <a:endParaRPr lang="es-CO"/>
        </a:p>
      </dgm:t>
    </dgm:pt>
    <dgm:pt modelId="{85ABF9E9-CBD1-4F11-891E-8A18D1A4CD4C}" type="sibTrans" cxnId="{BDDD5B6D-C209-4000-919E-DCF237DC1F34}">
      <dgm:prSet/>
      <dgm:spPr/>
      <dgm:t>
        <a:bodyPr/>
        <a:lstStyle/>
        <a:p>
          <a:endParaRPr lang="es-CO"/>
        </a:p>
      </dgm:t>
    </dgm:pt>
    <dgm:pt modelId="{C3D01F40-C346-43FC-A8C8-51B216C2FF6D}">
      <dgm:prSet phldrT="[Texto]"/>
      <dgm:spPr/>
      <dgm:t>
        <a:bodyPr/>
        <a:lstStyle/>
        <a:p>
          <a:r>
            <a:rPr lang="es-ES" dirty="0" err="1"/>
            <a:t>TSVD</a:t>
          </a:r>
          <a:endParaRPr lang="es-CO" dirty="0"/>
        </a:p>
      </dgm:t>
    </dgm:pt>
    <dgm:pt modelId="{588DF768-8100-4142-B56A-45D5BF6E2C3F}" type="parTrans" cxnId="{E7529144-9FC3-4957-8179-C758F1ACEBBB}">
      <dgm:prSet/>
      <dgm:spPr/>
      <dgm:t>
        <a:bodyPr/>
        <a:lstStyle/>
        <a:p>
          <a:endParaRPr lang="es-CO"/>
        </a:p>
      </dgm:t>
    </dgm:pt>
    <dgm:pt modelId="{6E681653-F6FD-48B2-A803-BB09F85A432C}" type="sibTrans" cxnId="{E7529144-9FC3-4957-8179-C758F1ACEBBB}">
      <dgm:prSet/>
      <dgm:spPr/>
      <dgm:t>
        <a:bodyPr/>
        <a:lstStyle/>
        <a:p>
          <a:endParaRPr lang="es-CO"/>
        </a:p>
      </dgm:t>
    </dgm:pt>
    <dgm:pt modelId="{24571C49-3FB2-4046-AF38-40EE4459BED4}">
      <dgm:prSet phldrT="[Texto]"/>
      <dgm:spPr/>
      <dgm:t>
        <a:bodyPr/>
        <a:lstStyle/>
        <a:p>
          <a:r>
            <a:rPr lang="es-CO" dirty="0"/>
            <a:t>Filtro de Wiener </a:t>
          </a:r>
        </a:p>
      </dgm:t>
    </dgm:pt>
    <dgm:pt modelId="{B5168F08-A216-436D-BA9B-72BAFEDDFB41}" type="parTrans" cxnId="{A1C732FA-4A78-494D-985F-F7283E1EAAE9}">
      <dgm:prSet/>
      <dgm:spPr/>
      <dgm:t>
        <a:bodyPr/>
        <a:lstStyle/>
        <a:p>
          <a:endParaRPr lang="es-CO"/>
        </a:p>
      </dgm:t>
    </dgm:pt>
    <dgm:pt modelId="{93CC3ECA-7C68-41F8-9EA6-7E2993586AA3}" type="sibTrans" cxnId="{A1C732FA-4A78-494D-985F-F7283E1EAAE9}">
      <dgm:prSet/>
      <dgm:spPr/>
      <dgm:t>
        <a:bodyPr/>
        <a:lstStyle/>
        <a:p>
          <a:endParaRPr lang="es-CO"/>
        </a:p>
      </dgm:t>
    </dgm:pt>
    <dgm:pt modelId="{D8EF9732-0F36-493B-8C4F-6839C1B4B574}">
      <dgm:prSet phldrT="[Texto]"/>
      <dgm:spPr/>
      <dgm:t>
        <a:bodyPr anchor="ctr"/>
        <a:lstStyle/>
        <a:p>
          <a:r>
            <a:rPr lang="es-ES" dirty="0" err="1"/>
            <a:t>GCV</a:t>
          </a:r>
          <a:endParaRPr lang="es-CO" dirty="0"/>
        </a:p>
      </dgm:t>
    </dgm:pt>
    <dgm:pt modelId="{077BAC57-8033-477D-B5C4-289B5DBC2F28}" type="parTrans" cxnId="{933EBE6F-26C5-403D-A4C4-535EB8165A33}">
      <dgm:prSet/>
      <dgm:spPr/>
      <dgm:t>
        <a:bodyPr/>
        <a:lstStyle/>
        <a:p>
          <a:endParaRPr lang="es-CO"/>
        </a:p>
      </dgm:t>
    </dgm:pt>
    <dgm:pt modelId="{7FD678E0-A071-46D8-8DDE-12DD7995971E}" type="sibTrans" cxnId="{933EBE6F-26C5-403D-A4C4-535EB8165A33}">
      <dgm:prSet/>
      <dgm:spPr/>
      <dgm:t>
        <a:bodyPr/>
        <a:lstStyle/>
        <a:p>
          <a:endParaRPr lang="es-CO"/>
        </a:p>
      </dgm:t>
    </dgm:pt>
    <dgm:pt modelId="{4022EC3E-F6CC-4384-9CF9-2EB80CE9DF59}">
      <dgm:prSet phldrT="[Texto]"/>
      <dgm:spPr/>
      <dgm:t>
        <a:bodyPr anchor="ctr"/>
        <a:lstStyle/>
        <a:p>
          <a:r>
            <a:rPr lang="es-ES" dirty="0" err="1"/>
            <a:t>UPRE</a:t>
          </a:r>
          <a:endParaRPr lang="es-CO" dirty="0"/>
        </a:p>
      </dgm:t>
    </dgm:pt>
    <dgm:pt modelId="{D304907C-4E59-4691-AE4A-F58EFFC9B5F3}" type="parTrans" cxnId="{BC7C2D3A-6F09-4068-B3BF-FF304A74891F}">
      <dgm:prSet/>
      <dgm:spPr/>
      <dgm:t>
        <a:bodyPr/>
        <a:lstStyle/>
        <a:p>
          <a:endParaRPr lang="es-CO"/>
        </a:p>
      </dgm:t>
    </dgm:pt>
    <dgm:pt modelId="{12EC29E5-F29B-4EB1-B6A7-022CDA6E9B7C}" type="sibTrans" cxnId="{BC7C2D3A-6F09-4068-B3BF-FF304A74891F}">
      <dgm:prSet/>
      <dgm:spPr/>
      <dgm:t>
        <a:bodyPr/>
        <a:lstStyle/>
        <a:p>
          <a:endParaRPr lang="es-CO"/>
        </a:p>
      </dgm:t>
    </dgm:pt>
    <dgm:pt modelId="{505B9C61-1114-4939-BAB3-ACC5A2B06C0F}">
      <dgm:prSet phldrT="[Texto]"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1226F889-9DFC-47B9-94B8-4AE7BE183545}" type="parTrans" cxnId="{26EC316B-1741-4449-B432-5634F897BB71}">
      <dgm:prSet/>
      <dgm:spPr/>
      <dgm:t>
        <a:bodyPr/>
        <a:lstStyle/>
        <a:p>
          <a:endParaRPr lang="es-CO"/>
        </a:p>
      </dgm:t>
    </dgm:pt>
    <dgm:pt modelId="{1671B3AF-141B-4DB5-9B0F-076E9F31D6E7}" type="sibTrans" cxnId="{26EC316B-1741-4449-B432-5634F897BB71}">
      <dgm:prSet/>
      <dgm:spPr/>
      <dgm:t>
        <a:bodyPr/>
        <a:lstStyle/>
        <a:p>
          <a:endParaRPr lang="es-CO"/>
        </a:p>
      </dgm:t>
    </dgm:pt>
    <dgm:pt modelId="{DD7A78AF-671C-4457-ADF6-2A8093E09AE2}">
      <dgm:prSet phldrT="[Texto]"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5DB465B9-B384-4000-81ED-69B43ED2BF5F}" type="parTrans" cxnId="{23E1ED10-9C53-4680-93B4-D858835E7A13}">
      <dgm:prSet/>
      <dgm:spPr/>
      <dgm:t>
        <a:bodyPr/>
        <a:lstStyle/>
        <a:p>
          <a:endParaRPr lang="es-CO"/>
        </a:p>
      </dgm:t>
    </dgm:pt>
    <dgm:pt modelId="{713B5DCF-74D0-47DE-BAE5-42BC88A14759}" type="sibTrans" cxnId="{23E1ED10-9C53-4680-93B4-D858835E7A13}">
      <dgm:prSet/>
      <dgm:spPr/>
      <dgm:t>
        <a:bodyPr/>
        <a:lstStyle/>
        <a:p>
          <a:endParaRPr lang="es-CO"/>
        </a:p>
      </dgm:t>
    </dgm:pt>
    <dgm:pt modelId="{C163CF9D-364D-4237-A175-923A6D247205}">
      <dgm:prSet phldrT="[Texto]"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4C34703A-6B94-4D56-BDC3-8A7BB9505741}" type="parTrans" cxnId="{78021A5A-F13A-49C7-8E0D-2A1E53D7908D}">
      <dgm:prSet/>
      <dgm:spPr/>
      <dgm:t>
        <a:bodyPr/>
        <a:lstStyle/>
        <a:p>
          <a:endParaRPr lang="es-CO"/>
        </a:p>
      </dgm:t>
    </dgm:pt>
    <dgm:pt modelId="{67D272E5-7970-460A-8741-70F9BDCF743C}" type="sibTrans" cxnId="{78021A5A-F13A-49C7-8E0D-2A1E53D7908D}">
      <dgm:prSet/>
      <dgm:spPr/>
      <dgm:t>
        <a:bodyPr/>
        <a:lstStyle/>
        <a:p>
          <a:endParaRPr lang="es-CO"/>
        </a:p>
      </dgm:t>
    </dgm:pt>
    <dgm:pt modelId="{4B1C1C7C-CA26-4FCE-9543-5103104107C4}" type="pres">
      <dgm:prSet presAssocID="{3ED5DCB4-94D8-43FA-9DA5-D002847CBBC6}" presName="Name0" presStyleCnt="0">
        <dgm:presLayoutVars>
          <dgm:dir/>
          <dgm:animLvl val="lvl"/>
          <dgm:resizeHandles val="exact"/>
        </dgm:presLayoutVars>
      </dgm:prSet>
      <dgm:spPr/>
    </dgm:pt>
    <dgm:pt modelId="{113B22D9-2A01-439B-9AEA-C4AC412E8403}" type="pres">
      <dgm:prSet presAssocID="{34954641-D342-4B2B-B9F2-C54595889A67}" presName="composite" presStyleCnt="0"/>
      <dgm:spPr/>
    </dgm:pt>
    <dgm:pt modelId="{9061C891-5B4A-4FFF-A0C0-8B54AB99326F}" type="pres">
      <dgm:prSet presAssocID="{34954641-D342-4B2B-B9F2-C54595889A6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25335D9-5A0F-4E41-A65C-7E45546D36BE}" type="pres">
      <dgm:prSet presAssocID="{34954641-D342-4B2B-B9F2-C54595889A67}" presName="desTx" presStyleLbl="alignAccFollowNode1" presStyleIdx="0" presStyleCnt="3" custLinFactNeighborX="-50173" custLinFactNeighborY="3325">
        <dgm:presLayoutVars>
          <dgm:bulletEnabled val="1"/>
        </dgm:presLayoutVars>
      </dgm:prSet>
      <dgm:spPr/>
    </dgm:pt>
    <dgm:pt modelId="{0EAB3EF9-3DCF-47BA-BADA-00E6B693E68D}" type="pres">
      <dgm:prSet presAssocID="{CB977EB4-4402-4339-AF3A-5105424DDEEB}" presName="space" presStyleCnt="0"/>
      <dgm:spPr/>
    </dgm:pt>
    <dgm:pt modelId="{CEB6B176-A7E5-4EA6-A8C9-30014D701D35}" type="pres">
      <dgm:prSet presAssocID="{BAA70B66-0F9F-4BCE-939B-E7F5DE17F837}" presName="composite" presStyleCnt="0"/>
      <dgm:spPr/>
    </dgm:pt>
    <dgm:pt modelId="{E3DD9569-8EF2-415F-9806-8E29ABFED52C}" type="pres">
      <dgm:prSet presAssocID="{BAA70B66-0F9F-4BCE-939B-E7F5DE17F837}" presName="parTx" presStyleLbl="alignNode1" presStyleIdx="1" presStyleCnt="3" custLinFactNeighborX="-318" custLinFactNeighborY="386">
        <dgm:presLayoutVars>
          <dgm:chMax val="0"/>
          <dgm:chPref val="0"/>
          <dgm:bulletEnabled val="1"/>
        </dgm:presLayoutVars>
      </dgm:prSet>
      <dgm:spPr/>
    </dgm:pt>
    <dgm:pt modelId="{343D8FCA-954A-4AB5-9D38-337A3FF62247}" type="pres">
      <dgm:prSet presAssocID="{BAA70B66-0F9F-4BCE-939B-E7F5DE17F837}" presName="desTx" presStyleLbl="alignAccFollowNode1" presStyleIdx="1" presStyleCnt="3">
        <dgm:presLayoutVars>
          <dgm:bulletEnabled val="1"/>
        </dgm:presLayoutVars>
      </dgm:prSet>
      <dgm:spPr/>
    </dgm:pt>
    <dgm:pt modelId="{76AB71B2-FB24-49F3-A9F5-6FEABBFA1CD3}" type="pres">
      <dgm:prSet presAssocID="{B514C28B-7E6C-47C8-B4DB-3D89351D12D8}" presName="space" presStyleCnt="0"/>
      <dgm:spPr/>
    </dgm:pt>
    <dgm:pt modelId="{97907138-78B3-4CBE-A9A9-7E5539E7693B}" type="pres">
      <dgm:prSet presAssocID="{E52FF339-07DA-417D-A604-537E3CC0BEA5}" presName="composite" presStyleCnt="0"/>
      <dgm:spPr/>
    </dgm:pt>
    <dgm:pt modelId="{E5BC16DE-B8AA-4A25-99E7-32E48863F938}" type="pres">
      <dgm:prSet presAssocID="{E52FF339-07DA-417D-A604-537E3CC0BEA5}" presName="parTx" presStyleLbl="alignNode1" presStyleIdx="2" presStyleCnt="3" custLinFactNeighborX="324">
        <dgm:presLayoutVars>
          <dgm:chMax val="0"/>
          <dgm:chPref val="0"/>
          <dgm:bulletEnabled val="1"/>
        </dgm:presLayoutVars>
      </dgm:prSet>
      <dgm:spPr/>
    </dgm:pt>
    <dgm:pt modelId="{6F945B35-A8B1-4FB8-B587-E5795F0D3FFF}" type="pres">
      <dgm:prSet presAssocID="{E52FF339-07DA-417D-A604-537E3CC0BEA5}" presName="desTx" presStyleLbl="alignAccFollowNode1" presStyleIdx="2" presStyleCnt="3" custLinFactNeighborX="324">
        <dgm:presLayoutVars>
          <dgm:bulletEnabled val="1"/>
        </dgm:presLayoutVars>
      </dgm:prSet>
      <dgm:spPr/>
    </dgm:pt>
  </dgm:ptLst>
  <dgm:cxnLst>
    <dgm:cxn modelId="{787EE202-83D5-41B4-A4F9-9A5715EA988B}" type="presOf" srcId="{11EAE95B-FF81-4E97-9BCC-0CDAE7423063}" destId="{343D8FCA-954A-4AB5-9D38-337A3FF62247}" srcOrd="0" destOrd="0" presId="urn:microsoft.com/office/officeart/2005/8/layout/hList1"/>
    <dgm:cxn modelId="{B98F3708-7B0C-4A51-B2A9-FD2A2F73A30F}" type="presOf" srcId="{BAA70B66-0F9F-4BCE-939B-E7F5DE17F837}" destId="{E3DD9569-8EF2-415F-9806-8E29ABFED52C}" srcOrd="0" destOrd="0" presId="urn:microsoft.com/office/officeart/2005/8/layout/hList1"/>
    <dgm:cxn modelId="{23E1ED10-9C53-4680-93B4-D858835E7A13}" srcId="{34954641-D342-4B2B-B9F2-C54595889A67}" destId="{DD7A78AF-671C-4457-ADF6-2A8093E09AE2}" srcOrd="4" destOrd="0" parTransId="{5DB465B9-B384-4000-81ED-69B43ED2BF5F}" sibTransId="{713B5DCF-74D0-47DE-BAE5-42BC88A14759}"/>
    <dgm:cxn modelId="{3630E91D-0A56-4D63-B0A9-66669EDB5C96}" srcId="{3ED5DCB4-94D8-43FA-9DA5-D002847CBBC6}" destId="{34954641-D342-4B2B-B9F2-C54595889A67}" srcOrd="0" destOrd="0" parTransId="{2D87AD05-36F5-4BCF-AA3F-5B588BFD97D3}" sibTransId="{CB977EB4-4402-4339-AF3A-5105424DDEEB}"/>
    <dgm:cxn modelId="{4E0A7722-D68E-4C18-832F-7EDB10D71B45}" type="presOf" srcId="{24571C49-3FB2-4046-AF38-40EE4459BED4}" destId="{343D8FCA-954A-4AB5-9D38-337A3FF62247}" srcOrd="0" destOrd="2" presId="urn:microsoft.com/office/officeart/2005/8/layout/hList1"/>
    <dgm:cxn modelId="{C85B3428-00F9-4941-9F0C-5290D166B900}" type="presOf" srcId="{55822648-9152-42BD-B9FD-38A28EAFC594}" destId="{6F945B35-A8B1-4FB8-B587-E5795F0D3FFF}" srcOrd="0" destOrd="6" presId="urn:microsoft.com/office/officeart/2005/8/layout/hList1"/>
    <dgm:cxn modelId="{98AD762A-1777-4B3D-B9DF-94096B60968B}" srcId="{BAA70B66-0F9F-4BCE-939B-E7F5DE17F837}" destId="{35F6AC91-2AE8-4904-8DDA-C43921F6A818}" srcOrd="4" destOrd="0" parTransId="{D532D67A-DDF0-4A30-8C8F-650EC906EA05}" sibTransId="{769F926A-7F68-48A9-9056-C1B79CB01B2E}"/>
    <dgm:cxn modelId="{20E5AB2A-565D-4EFA-830E-907B329B13ED}" type="presOf" srcId="{34954641-D342-4B2B-B9F2-C54595889A67}" destId="{9061C891-5B4A-4FFF-A0C0-8B54AB99326F}" srcOrd="0" destOrd="0" presId="urn:microsoft.com/office/officeart/2005/8/layout/hList1"/>
    <dgm:cxn modelId="{7CB5742C-809B-4B38-BFDC-AF6A375F12C6}" type="presOf" srcId="{660F7ED6-9834-4054-8DA8-8E72C2951A18}" destId="{343D8FCA-954A-4AB5-9D38-337A3FF62247}" srcOrd="0" destOrd="5" presId="urn:microsoft.com/office/officeart/2005/8/layout/hList1"/>
    <dgm:cxn modelId="{BC7C2D3A-6F09-4068-B3BF-FF304A74891F}" srcId="{E52FF339-07DA-417D-A604-537E3CC0BEA5}" destId="{4022EC3E-F6CC-4384-9CF9-2EB80CE9DF59}" srcOrd="5" destOrd="0" parTransId="{D304907C-4E59-4691-AE4A-F58EFFC9B5F3}" sibTransId="{12EC29E5-F29B-4EB1-B6A7-022CDA6E9B7C}"/>
    <dgm:cxn modelId="{C2E1CC5C-6502-492A-A7D8-723179051D71}" srcId="{34954641-D342-4B2B-B9F2-C54595889A67}" destId="{0FE47882-B58C-4ABC-AB5F-F70C53A9E882}" srcOrd="1" destOrd="0" parTransId="{A6B1865B-3270-4533-B9A7-57FF1EE1F4F9}" sibTransId="{3A26F42E-5CD9-4230-BB6B-C4AA33C9610A}"/>
    <dgm:cxn modelId="{8786DB43-2E65-4D00-9CDD-FF186B190321}" srcId="{E52FF339-07DA-417D-A604-537E3CC0BEA5}" destId="{55822648-9152-42BD-B9FD-38A28EAFC594}" srcOrd="6" destOrd="0" parTransId="{54B98F49-6597-4A02-8318-70BB358AD608}" sibTransId="{B66D1332-1C29-4285-93F3-599239906734}"/>
    <dgm:cxn modelId="{E7529144-9FC3-4957-8179-C758F1ACEBBB}" srcId="{BAA70B66-0F9F-4BCE-939B-E7F5DE17F837}" destId="{C3D01F40-C346-43FC-A8C8-51B216C2FF6D}" srcOrd="1" destOrd="0" parTransId="{588DF768-8100-4142-B56A-45D5BF6E2C3F}" sibTransId="{6E681653-F6FD-48B2-A803-BB09F85A432C}"/>
    <dgm:cxn modelId="{B32FBA65-1E93-4E78-B5C0-E03BFA2AD245}" srcId="{E52FF339-07DA-417D-A604-537E3CC0BEA5}" destId="{8DD224E7-4314-4722-9FD2-8870C49D1059}" srcOrd="2" destOrd="0" parTransId="{2EF41198-3724-4DEA-9015-78C76057E6C5}" sibTransId="{71725492-BBAD-434F-802A-C5CCE4398256}"/>
    <dgm:cxn modelId="{6CC5D348-A14B-411D-872E-514627B59F6C}" type="presOf" srcId="{D8EF9732-0F36-493B-8C4F-6839C1B4B574}" destId="{6F945B35-A8B1-4FB8-B587-E5795F0D3FFF}" srcOrd="0" destOrd="4" presId="urn:microsoft.com/office/officeart/2005/8/layout/hList1"/>
    <dgm:cxn modelId="{26EC316B-1741-4449-B432-5634F897BB71}" srcId="{34954641-D342-4B2B-B9F2-C54595889A67}" destId="{505B9C61-1114-4939-BAB3-ACC5A2B06C0F}" srcOrd="2" destOrd="0" parTransId="{1226F889-9DFC-47B9-94B8-4AE7BE183545}" sibTransId="{1671B3AF-141B-4DB5-9B0F-076E9F31D6E7}"/>
    <dgm:cxn modelId="{BDDD5B6D-C209-4000-919E-DCF237DC1F34}" srcId="{BAA70B66-0F9F-4BCE-939B-E7F5DE17F837}" destId="{11EAE95B-FF81-4E97-9BCC-0CDAE7423063}" srcOrd="0" destOrd="0" parTransId="{D2C769D5-1857-41D6-9B4D-A5A2DA4B7A9E}" sibTransId="{85ABF9E9-CBD1-4F11-891E-8A18D1A4CD4C}"/>
    <dgm:cxn modelId="{E065BD6E-6D2F-44B2-A2E5-A8995E64A02E}" type="presOf" srcId="{DD7A78AF-671C-4457-ADF6-2A8093E09AE2}" destId="{225335D9-5A0F-4E41-A65C-7E45546D36BE}" srcOrd="0" destOrd="4" presId="urn:microsoft.com/office/officeart/2005/8/layout/hList1"/>
    <dgm:cxn modelId="{933EBE6F-26C5-403D-A4C4-535EB8165A33}" srcId="{E52FF339-07DA-417D-A604-537E3CC0BEA5}" destId="{D8EF9732-0F36-493B-8C4F-6839C1B4B574}" srcOrd="4" destOrd="0" parTransId="{077BAC57-8033-477D-B5C4-289B5DBC2F28}" sibTransId="{7FD678E0-A071-46D8-8DDE-12DD7995971E}"/>
    <dgm:cxn modelId="{DD3AF84F-2BDB-431A-9284-6F7328D7C33F}" type="presOf" srcId="{8DD224E7-4314-4722-9FD2-8870C49D1059}" destId="{6F945B35-A8B1-4FB8-B587-E5795F0D3FFF}" srcOrd="0" destOrd="2" presId="urn:microsoft.com/office/officeart/2005/8/layout/hList1"/>
    <dgm:cxn modelId="{78021A5A-F13A-49C7-8E0D-2A1E53D7908D}" srcId="{34954641-D342-4B2B-B9F2-C54595889A67}" destId="{C163CF9D-364D-4237-A175-923A6D247205}" srcOrd="3" destOrd="0" parTransId="{4C34703A-6B94-4D56-BDC3-8A7BB9505741}" sibTransId="{67D272E5-7970-460A-8741-70F9BDCF743C}"/>
    <dgm:cxn modelId="{54D9925A-BAD2-4EA2-A2C4-C60452E0D930}" type="presOf" srcId="{65DEE5BD-BE88-4C7A-89E8-C1BE47C3751E}" destId="{6F945B35-A8B1-4FB8-B587-E5795F0D3FFF}" srcOrd="0" destOrd="1" presId="urn:microsoft.com/office/officeart/2005/8/layout/hList1"/>
    <dgm:cxn modelId="{5A8DC088-2192-445A-A9BF-13515CA3E64B}" type="presOf" srcId="{C163CF9D-364D-4237-A175-923A6D247205}" destId="{225335D9-5A0F-4E41-A65C-7E45546D36BE}" srcOrd="0" destOrd="3" presId="urn:microsoft.com/office/officeart/2005/8/layout/hList1"/>
    <dgm:cxn modelId="{924CE88A-2106-4D17-A2AC-D1F500351669}" type="presOf" srcId="{0A081321-BCCC-434B-8236-E70480B38684}" destId="{6F945B35-A8B1-4FB8-B587-E5795F0D3FFF}" srcOrd="0" destOrd="3" presId="urn:microsoft.com/office/officeart/2005/8/layout/hList1"/>
    <dgm:cxn modelId="{9B87C896-153B-4FBD-B827-DDA345C4D0BE}" type="presOf" srcId="{3ED5DCB4-94D8-43FA-9DA5-D002847CBBC6}" destId="{4B1C1C7C-CA26-4FCE-9543-5103104107C4}" srcOrd="0" destOrd="0" presId="urn:microsoft.com/office/officeart/2005/8/layout/hList1"/>
    <dgm:cxn modelId="{4D97269D-5B1F-46A7-A3E7-53F4C74F4A02}" srcId="{E52FF339-07DA-417D-A604-537E3CC0BEA5}" destId="{13E02C4C-CDB6-4FAF-AFD8-4D79E4F60E4D}" srcOrd="0" destOrd="0" parTransId="{816364ED-D830-4AF9-809F-F650381FE51D}" sibTransId="{EFE1EE9B-95AB-4955-BA5A-B0411CD931C4}"/>
    <dgm:cxn modelId="{396267A0-61B5-4B8A-82BB-BC9282A6381A}" type="presOf" srcId="{13E02C4C-CDB6-4FAF-AFD8-4D79E4F60E4D}" destId="{6F945B35-A8B1-4FB8-B587-E5795F0D3FFF}" srcOrd="0" destOrd="0" presId="urn:microsoft.com/office/officeart/2005/8/layout/hList1"/>
    <dgm:cxn modelId="{88ACECA3-5839-492A-BB41-BA47C6387BF8}" type="presOf" srcId="{C3D01F40-C346-43FC-A8C8-51B216C2FF6D}" destId="{343D8FCA-954A-4AB5-9D38-337A3FF62247}" srcOrd="0" destOrd="1" presId="urn:microsoft.com/office/officeart/2005/8/layout/hList1"/>
    <dgm:cxn modelId="{8F7BA2AC-4026-4A8B-A439-2B5075EA9D3D}" type="presOf" srcId="{24A86189-2A29-4148-BF50-A9F2BA72DC90}" destId="{225335D9-5A0F-4E41-A65C-7E45546D36BE}" srcOrd="0" destOrd="0" presId="urn:microsoft.com/office/officeart/2005/8/layout/hList1"/>
    <dgm:cxn modelId="{7AC8F8AE-F5A6-4DDD-8679-98896CDD8B25}" srcId="{E52FF339-07DA-417D-A604-537E3CC0BEA5}" destId="{65DEE5BD-BE88-4C7A-89E8-C1BE47C3751E}" srcOrd="1" destOrd="0" parTransId="{AA565076-1F7F-4C27-811E-87D6960B3206}" sibTransId="{ED5AB242-B253-4706-A72F-75E30D53602A}"/>
    <dgm:cxn modelId="{0FCA51B6-A6AE-4F13-8970-BB6964F56068}" type="presOf" srcId="{E52FF339-07DA-417D-A604-537E3CC0BEA5}" destId="{E5BC16DE-B8AA-4A25-99E7-32E48863F938}" srcOrd="0" destOrd="0" presId="urn:microsoft.com/office/officeart/2005/8/layout/hList1"/>
    <dgm:cxn modelId="{EFDCA4B9-53D8-4EFA-926A-813BA0A14158}" type="presOf" srcId="{FE28CD97-D235-4C36-957E-A360080DC037}" destId="{343D8FCA-954A-4AB5-9D38-337A3FF62247}" srcOrd="0" destOrd="3" presId="urn:microsoft.com/office/officeart/2005/8/layout/hList1"/>
    <dgm:cxn modelId="{8DDC7DBC-A610-4820-AEDD-1EF3FF241D16}" type="presOf" srcId="{0FE47882-B58C-4ABC-AB5F-F70C53A9E882}" destId="{225335D9-5A0F-4E41-A65C-7E45546D36BE}" srcOrd="0" destOrd="1" presId="urn:microsoft.com/office/officeart/2005/8/layout/hList1"/>
    <dgm:cxn modelId="{627DB0C5-BBFC-413B-808A-F0F0CB4D8735}" srcId="{3ED5DCB4-94D8-43FA-9DA5-D002847CBBC6}" destId="{BAA70B66-0F9F-4BCE-939B-E7F5DE17F837}" srcOrd="1" destOrd="0" parTransId="{26283594-1A9D-4196-8148-59ACAC0F5004}" sibTransId="{B514C28B-7E6C-47C8-B4DB-3D89351D12D8}"/>
    <dgm:cxn modelId="{153669CD-64C3-4D9F-A8D6-1645EB186B10}" type="presOf" srcId="{505B9C61-1114-4939-BAB3-ACC5A2B06C0F}" destId="{225335D9-5A0F-4E41-A65C-7E45546D36BE}" srcOrd="0" destOrd="2" presId="urn:microsoft.com/office/officeart/2005/8/layout/hList1"/>
    <dgm:cxn modelId="{43D841DC-60F0-4D81-9C67-DAAAEF2D8667}" srcId="{E52FF339-07DA-417D-A604-537E3CC0BEA5}" destId="{0A081321-BCCC-434B-8236-E70480B38684}" srcOrd="3" destOrd="0" parTransId="{546C1B56-00B9-49AE-849D-A75112DA2E6A}" sibTransId="{4EF27490-3E06-4C89-902B-B289D1AB797C}"/>
    <dgm:cxn modelId="{C65555DF-A628-405D-82F0-52696F1C20DD}" srcId="{34954641-D342-4B2B-B9F2-C54595889A67}" destId="{24A86189-2A29-4148-BF50-A9F2BA72DC90}" srcOrd="0" destOrd="0" parTransId="{299BC497-6FCA-4D3D-9293-8EB81B09BA53}" sibTransId="{94899857-56B6-49F5-AE60-A7E6182B44D4}"/>
    <dgm:cxn modelId="{ADCB1AE7-FAB0-41D3-8EB6-64179CD61C30}" type="presOf" srcId="{35F6AC91-2AE8-4904-8DDA-C43921F6A818}" destId="{343D8FCA-954A-4AB5-9D38-337A3FF62247}" srcOrd="0" destOrd="4" presId="urn:microsoft.com/office/officeart/2005/8/layout/hList1"/>
    <dgm:cxn modelId="{B068F2F0-0CD3-4949-90D7-3A97574E57D6}" srcId="{BAA70B66-0F9F-4BCE-939B-E7F5DE17F837}" destId="{FE28CD97-D235-4C36-957E-A360080DC037}" srcOrd="3" destOrd="0" parTransId="{6E6BA610-EC36-4F2D-AC7A-1FE767FE9DAD}" sibTransId="{BA21CC64-79DB-42DE-9AD2-1B8AAD094E18}"/>
    <dgm:cxn modelId="{4A8CACF3-8FDF-4339-A1BA-681E2C53752A}" srcId="{BAA70B66-0F9F-4BCE-939B-E7F5DE17F837}" destId="{660F7ED6-9834-4054-8DA8-8E72C2951A18}" srcOrd="5" destOrd="0" parTransId="{79C522A7-6955-4570-918E-6594218C55B0}" sibTransId="{AD093C9B-E98D-4962-BFB7-A648B04F81C5}"/>
    <dgm:cxn modelId="{969946F7-FD14-4F71-B751-92EF3BB781FA}" type="presOf" srcId="{4022EC3E-F6CC-4384-9CF9-2EB80CE9DF59}" destId="{6F945B35-A8B1-4FB8-B587-E5795F0D3FFF}" srcOrd="0" destOrd="5" presId="urn:microsoft.com/office/officeart/2005/8/layout/hList1"/>
    <dgm:cxn modelId="{A1C732FA-4A78-494D-985F-F7283E1EAAE9}" srcId="{BAA70B66-0F9F-4BCE-939B-E7F5DE17F837}" destId="{24571C49-3FB2-4046-AF38-40EE4459BED4}" srcOrd="2" destOrd="0" parTransId="{B5168F08-A216-436D-BA9B-72BAFEDDFB41}" sibTransId="{93CC3ECA-7C68-41F8-9EA6-7E2993586AA3}"/>
    <dgm:cxn modelId="{F63D67FB-68CE-4CEB-9274-FFB39559DCBC}" srcId="{3ED5DCB4-94D8-43FA-9DA5-D002847CBBC6}" destId="{E52FF339-07DA-417D-A604-537E3CC0BEA5}" srcOrd="2" destOrd="0" parTransId="{6BAC07D1-335A-4F1A-99B5-97C173CB7EC5}" sibTransId="{38FF7F9D-933C-4175-A0AD-80EFD4CA8F49}"/>
    <dgm:cxn modelId="{9BD4C087-E2D7-441B-B1EE-F71C31D7123F}" type="presParOf" srcId="{4B1C1C7C-CA26-4FCE-9543-5103104107C4}" destId="{113B22D9-2A01-439B-9AEA-C4AC412E8403}" srcOrd="0" destOrd="0" presId="urn:microsoft.com/office/officeart/2005/8/layout/hList1"/>
    <dgm:cxn modelId="{E4A75E6E-CC0D-40EF-A059-EDEDBBC7F138}" type="presParOf" srcId="{113B22D9-2A01-439B-9AEA-C4AC412E8403}" destId="{9061C891-5B4A-4FFF-A0C0-8B54AB99326F}" srcOrd="0" destOrd="0" presId="urn:microsoft.com/office/officeart/2005/8/layout/hList1"/>
    <dgm:cxn modelId="{02970BEA-E24E-4B59-BA24-317D19FDC6C8}" type="presParOf" srcId="{113B22D9-2A01-439B-9AEA-C4AC412E8403}" destId="{225335D9-5A0F-4E41-A65C-7E45546D36BE}" srcOrd="1" destOrd="0" presId="urn:microsoft.com/office/officeart/2005/8/layout/hList1"/>
    <dgm:cxn modelId="{7BA77137-24BD-4987-95B3-AECC28758F5C}" type="presParOf" srcId="{4B1C1C7C-CA26-4FCE-9543-5103104107C4}" destId="{0EAB3EF9-3DCF-47BA-BADA-00E6B693E68D}" srcOrd="1" destOrd="0" presId="urn:microsoft.com/office/officeart/2005/8/layout/hList1"/>
    <dgm:cxn modelId="{7DE973C4-3948-4BE7-B619-352BA3755564}" type="presParOf" srcId="{4B1C1C7C-CA26-4FCE-9543-5103104107C4}" destId="{CEB6B176-A7E5-4EA6-A8C9-30014D701D35}" srcOrd="2" destOrd="0" presId="urn:microsoft.com/office/officeart/2005/8/layout/hList1"/>
    <dgm:cxn modelId="{77CE5514-F636-474B-9EF2-55A8B54C4779}" type="presParOf" srcId="{CEB6B176-A7E5-4EA6-A8C9-30014D701D35}" destId="{E3DD9569-8EF2-415F-9806-8E29ABFED52C}" srcOrd="0" destOrd="0" presId="urn:microsoft.com/office/officeart/2005/8/layout/hList1"/>
    <dgm:cxn modelId="{12C615C2-DA7B-4BED-AE25-858D941ADB6A}" type="presParOf" srcId="{CEB6B176-A7E5-4EA6-A8C9-30014D701D35}" destId="{343D8FCA-954A-4AB5-9D38-337A3FF62247}" srcOrd="1" destOrd="0" presId="urn:microsoft.com/office/officeart/2005/8/layout/hList1"/>
    <dgm:cxn modelId="{277C2BC4-DDD3-4B73-B4F8-A9F9391030CC}" type="presParOf" srcId="{4B1C1C7C-CA26-4FCE-9543-5103104107C4}" destId="{76AB71B2-FB24-49F3-A9F5-6FEABBFA1CD3}" srcOrd="3" destOrd="0" presId="urn:microsoft.com/office/officeart/2005/8/layout/hList1"/>
    <dgm:cxn modelId="{F20E690B-912B-4878-9E63-4364E9ED4369}" type="presParOf" srcId="{4B1C1C7C-CA26-4FCE-9543-5103104107C4}" destId="{97907138-78B3-4CBE-A9A9-7E5539E7693B}" srcOrd="4" destOrd="0" presId="urn:microsoft.com/office/officeart/2005/8/layout/hList1"/>
    <dgm:cxn modelId="{5DDB031C-4569-4B4A-8EBA-04B066660DFF}" type="presParOf" srcId="{97907138-78B3-4CBE-A9A9-7E5539E7693B}" destId="{E5BC16DE-B8AA-4A25-99E7-32E48863F938}" srcOrd="0" destOrd="0" presId="urn:microsoft.com/office/officeart/2005/8/layout/hList1"/>
    <dgm:cxn modelId="{ACB1B7B3-6049-4BB6-8F09-8501136A3B82}" type="presParOf" srcId="{97907138-78B3-4CBE-A9A9-7E5539E7693B}" destId="{6F945B35-A8B1-4FB8-B587-E5795F0D3FF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C891-5B4A-4FFF-A0C0-8B54AB99326F}">
      <dsp:nvSpPr>
        <dsp:cNvPr id="0" name=""/>
        <dsp:cNvSpPr/>
      </dsp:nvSpPr>
      <dsp:spPr>
        <a:xfrm>
          <a:off x="3149" y="81735"/>
          <a:ext cx="3071148" cy="9766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effectLst/>
              <a:latin typeface="LM Roman 10" panose="00000500000000000000" pitchFamily="50" charset="0"/>
              <a:ea typeface="Times New Roman" panose="02020603050405020304" pitchFamily="18" charset="0"/>
            </a:rPr>
            <a:t>Problema</a:t>
          </a:r>
          <a:endParaRPr lang="es-CO" sz="2400" kern="1200" dirty="0"/>
        </a:p>
      </dsp:txBody>
      <dsp:txXfrm>
        <a:off x="3149" y="81735"/>
        <a:ext cx="3071148" cy="976619"/>
      </dsp:txXfrm>
    </dsp:sp>
    <dsp:sp modelId="{225335D9-5A0F-4E41-A65C-7E45546D36BE}">
      <dsp:nvSpPr>
        <dsp:cNvPr id="0" name=""/>
        <dsp:cNvSpPr/>
      </dsp:nvSpPr>
      <dsp:spPr>
        <a:xfrm>
          <a:off x="0" y="1140090"/>
          <a:ext cx="3071148" cy="336399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s-ES" sz="2400" b="1" i="1" kern="1200" smtClean="0">
                  <a:latin typeface="Cambria Math" panose="02040503050406030204" pitchFamily="18" charset="0"/>
                </a:rPr>
                <m:t>𝑨𝒙</m:t>
              </m:r>
              <m:r>
                <a:rPr lang="es-ES" sz="2400" b="1" i="1" kern="1200" smtClean="0">
                  <a:latin typeface="Cambria Math" panose="02040503050406030204" pitchFamily="18" charset="0"/>
                </a:rPr>
                <m:t>=</m:t>
              </m:r>
              <m:r>
                <a:rPr lang="es-ES" sz="2400" b="1" i="1" kern="1200" smtClean="0">
                  <a:latin typeface="Cambria Math" panose="02040503050406030204" pitchFamily="18" charset="0"/>
                </a:rPr>
                <m:t>𝒃</m:t>
              </m:r>
            </m:oMath>
          </a14:m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s-ES" sz="2400" b="0" i="1" kern="1200" smtClean="0">
                  <a:latin typeface="Cambria Math" panose="02040503050406030204" pitchFamily="18" charset="0"/>
                </a:rPr>
                <m:t>𝐴𝑥</m:t>
              </m:r>
              <m:r>
                <a:rPr lang="es-ES" sz="2400" b="0" i="1" kern="1200" smtClean="0">
                  <a:latin typeface="Cambria Math" panose="02040503050406030204" pitchFamily="18" charset="0"/>
                </a:rPr>
                <m:t>+</m:t>
              </m:r>
              <m:r>
                <a:rPr lang="es-ES" sz="2400" b="0" i="1" kern="1200" smtClean="0">
                  <a:latin typeface="Cambria Math" panose="02040503050406030204" pitchFamily="18" charset="0"/>
                </a:rPr>
                <m:t>𝑛</m:t>
              </m:r>
              <m:r>
                <a:rPr lang="es-ES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es-ES" sz="2400" b="0" i="1" kern="1200" smtClean="0">
                  <a:latin typeface="Cambria Math" panose="02040503050406030204" pitchFamily="18" charset="0"/>
                </a:rPr>
                <m:t>𝑏</m:t>
              </m:r>
            </m:oMath>
          </a14:m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func>
                <m:funcPr>
                  <m:ctrlPr>
                    <a:rPr lang="es-ES" sz="2400" b="0" i="1" kern="1200" smtClean="0">
                      <a:latin typeface="Cambria Math" panose="02040503050406030204" pitchFamily="18" charset="0"/>
                    </a:rPr>
                  </m:ctrlPr>
                </m:funcPr>
                <m:fName>
                  <m:limLow>
                    <m:limLowPr>
                      <m:ctrlPr>
                        <a:rPr lang="es-ES" sz="2400" b="0" i="1" kern="1200" smtClean="0">
                          <a:latin typeface="Cambria Math" panose="02040503050406030204" pitchFamily="18" charset="0"/>
                        </a:rPr>
                      </m:ctrlPr>
                    </m:limLowPr>
                    <m:e>
                      <m:r>
                        <m:rPr>
                          <m:sty m:val="p"/>
                        </m:rPr>
                        <a:rPr lang="es-ES" sz="2400" b="0" i="0" kern="1200" smtClean="0"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a:rPr lang="es-ES" sz="24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</m:lim>
                  </m:limLow>
                </m:fName>
                <m:e>
                  <m:sSub>
                    <m:sSubPr>
                      <m:ctrlPr>
                        <a:rPr lang="es-ES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d>
                        <m:dPr>
                          <m:begChr m:val="‖"/>
                          <m:endChr m:val="‖"/>
                          <m:ctrlPr>
                            <a:rPr lang="es-ES" sz="24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kern="1200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s-ES" sz="2400" b="0" i="1" kern="12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0" i="1" kern="12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e>
                    <m:sub>
                      <m:r>
                        <a:rPr lang="es-ES" sz="24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e>
              </m:func>
            </m:oMath>
          </a14:m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func>
                <m:funcPr>
                  <m:ctrlPr>
                    <a:rPr lang="es-ES" sz="2400" b="1" i="1" kern="1200" smtClean="0">
                      <a:latin typeface="Cambria Math" panose="02040503050406030204" pitchFamily="18" charset="0"/>
                    </a:rPr>
                  </m:ctrlPr>
                </m:funcPr>
                <m:fName>
                  <m:limLow>
                    <m:limLowPr>
                      <m:ctrlPr>
                        <a:rPr lang="es-ES" sz="2400" b="1" i="1" kern="1200" smtClean="0">
                          <a:latin typeface="Cambria Math" panose="02040503050406030204" pitchFamily="18" charset="0"/>
                        </a:rPr>
                      </m:ctrlPr>
                    </m:limLowPr>
                    <m:e>
                      <m:r>
                        <a:rPr lang="es-ES" sz="2400" b="1" i="0" kern="1200" smtClean="0">
                          <a:latin typeface="Cambria Math" panose="02040503050406030204" pitchFamily="18" charset="0"/>
                        </a:rPr>
                        <m:t>𝐦𝐢𝐧</m:t>
                      </m:r>
                    </m:e>
                    <m:lim>
                      <m:r>
                        <a:rPr lang="es-ES" sz="2400" b="1" i="0" kern="1200" smtClean="0">
                          <a:latin typeface="Cambria Math" panose="02040503050406030204" pitchFamily="18" charset="0"/>
                        </a:rPr>
                        <m:t>𝐱</m:t>
                      </m:r>
                    </m:lim>
                  </m:limLow>
                </m:fName>
                <m:e>
                  <m:sSubSup>
                    <m:sSubSupPr>
                      <m:ctrlPr>
                        <a:rPr lang="es-ES" sz="2400" b="1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es-ES" sz="2400" b="1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kern="120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s-ES" sz="2400" b="1" i="1" kern="12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1" i="1" kern="120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e>
                    <m:sub>
                      <m:r>
                        <a:rPr lang="es-ES" sz="2400" b="1" i="1" kern="120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  <m:sup>
                      <m:r>
                        <a:rPr lang="es-ES" sz="2400" b="1" i="1" kern="1200" smtClean="0">
                          <a:latin typeface="Cambria Math" panose="02040503050406030204" pitchFamily="18" charset="0"/>
                        </a:rPr>
                        <m:t>𝟐</m:t>
                      </m:r>
                    </m:sup>
                  </m:sSubSup>
                  <m:r>
                    <a:rPr lang="es-ES" sz="2400" b="1" i="1" kern="1200" smtClean="0">
                      <a:latin typeface="Cambria Math" panose="02040503050406030204" pitchFamily="18" charset="0"/>
                    </a:rPr>
                    <m:t>+</m:t>
                  </m:r>
                  <m:sSup>
                    <m:sSupPr>
                      <m:ctrlPr>
                        <a:rPr lang="es-ES" sz="2400" b="1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s-ES" sz="2400" b="1" i="1" kern="1200" smtClean="0">
                          <a:latin typeface="Cambria Math" panose="02040503050406030204" pitchFamily="18" charset="0"/>
                        </a:rPr>
                        <m:t>𝝀</m:t>
                      </m:r>
                    </m:e>
                    <m:sup>
                      <m:r>
                        <a:rPr lang="es-ES" sz="2400" b="1" i="1" kern="1200" smtClean="0">
                          <a:latin typeface="Cambria Math" panose="02040503050406030204" pitchFamily="18" charset="0"/>
                        </a:rPr>
                        <m:t>𝟐</m:t>
                      </m:r>
                    </m:sup>
                  </m:sSup>
                  <m:r>
                    <a:rPr lang="es-ES" sz="2400" b="1" i="1" kern="1200">
                      <a:latin typeface="Cambria Math" panose="02040503050406030204" pitchFamily="18" charset="0"/>
                    </a:rPr>
                    <m:t>𝑻𝑽</m:t>
                  </m:r>
                  <m:r>
                    <a:rPr lang="es-ES" sz="2400" b="1" i="1" kern="1200">
                      <a:latin typeface="Cambria Math" panose="02040503050406030204" pitchFamily="18" charset="0"/>
                    </a:rPr>
                    <m:t>(</m:t>
                  </m:r>
                  <m:r>
                    <a:rPr lang="es-ES" sz="2400" b="1" i="1" kern="1200">
                      <a:latin typeface="Cambria Math" panose="02040503050406030204" pitchFamily="18" charset="0"/>
                    </a:rPr>
                    <m:t>𝒙</m:t>
                  </m:r>
                  <m:r>
                    <a:rPr lang="es-ES" sz="2400" b="1" i="1" kern="1200">
                      <a:latin typeface="Cambria Math" panose="02040503050406030204" pitchFamily="18" charset="0"/>
                    </a:rPr>
                    <m:t>)</m:t>
                  </m:r>
                </m:e>
              </m:func>
            </m:oMath>
          </a14:m>
          <a:endParaRPr lang="es-CO" sz="2400" b="1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2400" kern="1200" dirty="0"/>
        </a:p>
      </dsp:txBody>
      <dsp:txXfrm>
        <a:off x="0" y="1140090"/>
        <a:ext cx="3071148" cy="3363997"/>
      </dsp:txXfrm>
    </dsp:sp>
    <dsp:sp modelId="{E3DD9569-8EF2-415F-9806-8E29ABFED52C}">
      <dsp:nvSpPr>
        <dsp:cNvPr id="0" name=""/>
        <dsp:cNvSpPr/>
      </dsp:nvSpPr>
      <dsp:spPr>
        <a:xfrm>
          <a:off x="3494493" y="85505"/>
          <a:ext cx="3071148" cy="976619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effectLst/>
              <a:latin typeface="LM Roman 10" panose="00000500000000000000" pitchFamily="50" charset="0"/>
              <a:ea typeface="Times New Roman" panose="02020603050405020304" pitchFamily="18" charset="0"/>
            </a:rPr>
            <a:t>Métodos de Regularización </a:t>
          </a:r>
          <a:endParaRPr lang="es-CO" sz="2400" kern="1200" dirty="0"/>
        </a:p>
      </dsp:txBody>
      <dsp:txXfrm>
        <a:off x="3494493" y="85505"/>
        <a:ext cx="3071148" cy="976619"/>
      </dsp:txXfrm>
    </dsp:sp>
    <dsp:sp modelId="{343D8FCA-954A-4AB5-9D38-337A3FF62247}">
      <dsp:nvSpPr>
        <dsp:cNvPr id="0" name=""/>
        <dsp:cNvSpPr/>
      </dsp:nvSpPr>
      <dsp:spPr>
        <a:xfrm>
          <a:off x="3504259" y="1058354"/>
          <a:ext cx="3071148" cy="3363997"/>
        </a:xfrm>
        <a:prstGeom prst="rect">
          <a:avLst/>
        </a:prstGeom>
        <a:solidFill>
          <a:schemeClr val="accent4">
            <a:tint val="40000"/>
            <a:alpha val="90000"/>
            <a:hueOff val="5430963"/>
            <a:satOff val="-25622"/>
            <a:lumOff val="-92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430963"/>
              <a:satOff val="-25622"/>
              <a:lumOff val="-9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/>
            <a:t>Filtro inverso</a:t>
          </a:r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 err="1"/>
            <a:t>TSVD</a:t>
          </a:r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/>
            <a:t>Filtro de Wiener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i="1" kern="1200" dirty="0"/>
            <a:t>Tikhonov</a:t>
          </a:r>
          <a:endParaRPr lang="es-CO" sz="2400" i="1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/>
            <a:t>TV</a:t>
          </a:r>
          <a:endParaRPr lang="es-CO" sz="2400" b="1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/>
            <a:t>…</a:t>
          </a:r>
          <a:endParaRPr lang="es-CO" sz="2400" kern="1200" dirty="0"/>
        </a:p>
      </dsp:txBody>
      <dsp:txXfrm>
        <a:off x="3504259" y="1058354"/>
        <a:ext cx="3071148" cy="3363997"/>
      </dsp:txXfrm>
    </dsp:sp>
    <dsp:sp modelId="{E5BC16DE-B8AA-4A25-99E7-32E48863F938}">
      <dsp:nvSpPr>
        <dsp:cNvPr id="0" name=""/>
        <dsp:cNvSpPr/>
      </dsp:nvSpPr>
      <dsp:spPr>
        <a:xfrm>
          <a:off x="7008519" y="81735"/>
          <a:ext cx="3071148" cy="976619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Selección de Parámetros</a:t>
          </a:r>
          <a:endParaRPr lang="es-CO" sz="2400" kern="1200" dirty="0"/>
        </a:p>
      </dsp:txBody>
      <dsp:txXfrm>
        <a:off x="7008519" y="81735"/>
        <a:ext cx="3071148" cy="976619"/>
      </dsp:txXfrm>
    </dsp:sp>
    <dsp:sp modelId="{6F945B35-A8B1-4FB8-B587-E5795F0D3FFF}">
      <dsp:nvSpPr>
        <dsp:cNvPr id="0" name=""/>
        <dsp:cNvSpPr/>
      </dsp:nvSpPr>
      <dsp:spPr>
        <a:xfrm>
          <a:off x="7008519" y="1058354"/>
          <a:ext cx="3071148" cy="3363997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/>
            <a:t>Heurística (ojímetro)</a:t>
          </a:r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/>
            <a:t>Picard </a:t>
          </a:r>
          <a:r>
            <a:rPr lang="es-ES" sz="2400" kern="1200" dirty="0" err="1"/>
            <a:t>Plot</a:t>
          </a:r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/>
            <a:t>Curva-L</a:t>
          </a:r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 err="1"/>
            <a:t>Fixed</a:t>
          </a:r>
          <a:r>
            <a:rPr lang="es-ES" sz="2400" kern="1200" dirty="0"/>
            <a:t> </a:t>
          </a:r>
          <a:r>
            <a:rPr lang="es-ES" sz="2400" kern="1200" dirty="0" err="1"/>
            <a:t>Noise</a:t>
          </a:r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 err="1"/>
            <a:t>GCV</a:t>
          </a:r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 err="1"/>
            <a:t>UPRE</a:t>
          </a:r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/>
            <a:t>…</a:t>
          </a:r>
          <a:endParaRPr lang="es-CO" sz="2400" kern="1200" dirty="0"/>
        </a:p>
      </dsp:txBody>
      <dsp:txXfrm>
        <a:off x="7008519" y="1058354"/>
        <a:ext cx="3071148" cy="3363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12DA6-D139-4D26-95F9-A897C30D6392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BEE3-5219-49AF-8094-76DDB0AEF5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765664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A0A53-93F5-4C58-AFFB-3212C537526C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C6BE2-0CF8-44A8-9BBC-994D7B8D3C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59067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2043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el método puede no necesariamente devolver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el parámetro de regularización óptimo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116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Se deriva del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periodograma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, que es el espectro de potencia del residual  valores absolutos de la transformada discreta de Fourier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El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NCP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es el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periodograma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acumulativo normalizado por la suma de sus elementos. Si los residuos son ruido blanco puro, entonces el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NCP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es una línea recta; por lo tanto, el parámetro de regularización seleccionado es el que minimiza la distancia del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NCP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a una línea recta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300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Se deriva del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periodograma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, que es el espectro de potencia del residual  valores absolutos de la transformada discreta de Fourier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El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NCP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es el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periodograma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acumulativo normalizado por la suma de sus elementos. Si los residuos son ruido blanco puro, entonces el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NCP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es una línea recta; por lo tanto, el parámetro de regularización seleccionado es el que minimiza la distancia del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NCP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a una línea recta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7068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3650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latin typeface="LM Roman 10" panose="00000500000000000000" pitchFamily="50" charset="0"/>
                <a:ea typeface="Times New Roman" panose="02020603050405020304" pitchFamily="18" charset="0"/>
              </a:rPr>
              <a:t>BRISQUE </a:t>
            </a:r>
            <a:r>
              <a:rPr lang="es-E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evaluar la calidad de las imágenes con el mismo tipo de distorsión (</a:t>
            </a:r>
            <a:r>
              <a:rPr lang="es-ES" sz="2800" b="0" i="0" dirty="0">
                <a:solidFill>
                  <a:srgbClr val="6A6A6A"/>
                </a:solidFill>
                <a:effectLst/>
                <a:latin typeface="Arial" panose="020B0604020202020204" pitchFamily="34" charset="0"/>
              </a:rPr>
              <a:t>Puntuación de calidad de imagen sin referencia del evaluador de calidad espacial de imagen ciega/sin referencia)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NIQE</a:t>
            </a:r>
            <a:endParaRPr lang="es-ES" sz="1800" b="0" i="0" u="none" strike="noStrike" baseline="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PIQE</a:t>
            </a:r>
            <a:endParaRPr lang="es-ES" sz="12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9543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latin typeface="LM Roman 10" panose="00000500000000000000" pitchFamily="50" charset="0"/>
                <a:ea typeface="Times New Roman" panose="02020603050405020304" pitchFamily="18" charset="0"/>
              </a:rPr>
              <a:t>BRISQUE </a:t>
            </a:r>
            <a:r>
              <a:rPr lang="es-E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evaluar la calidad de las imágenes con el mismo tipo de distorsión (</a:t>
            </a:r>
            <a:r>
              <a:rPr lang="es-ES" sz="2800" b="0" i="0" dirty="0">
                <a:solidFill>
                  <a:srgbClr val="6A6A6A"/>
                </a:solidFill>
                <a:effectLst/>
                <a:latin typeface="Arial" panose="020B0604020202020204" pitchFamily="34" charset="0"/>
              </a:rPr>
              <a:t>Puntuación de calidad de imagen sin referencia del evaluador de calidad espacial de imagen ciega/sin referencia)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NIQE</a:t>
            </a:r>
            <a:endParaRPr lang="es-ES" sz="1800" b="0" i="0" u="none" strike="noStrike" baseline="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PIQE</a:t>
            </a:r>
            <a:endParaRPr lang="es-ES" sz="12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9091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latin typeface="LM Roman 10" panose="00000500000000000000" pitchFamily="50" charset="0"/>
                <a:ea typeface="Times New Roman" panose="02020603050405020304" pitchFamily="18" charset="0"/>
              </a:rPr>
              <a:t>BRISQUE </a:t>
            </a:r>
            <a:r>
              <a:rPr lang="es-E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evaluar la calidad de las imágenes con el mismo tipo de distorsión (</a:t>
            </a:r>
            <a:r>
              <a:rPr lang="es-ES" sz="2800" b="0" i="0" dirty="0">
                <a:solidFill>
                  <a:srgbClr val="6A6A6A"/>
                </a:solidFill>
                <a:effectLst/>
                <a:latin typeface="Arial" panose="020B0604020202020204" pitchFamily="34" charset="0"/>
              </a:rPr>
              <a:t>Puntuación de calidad de imagen sin referencia del evaluador de calidad espacial de imagen ciega/sin referencia)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NIQE</a:t>
            </a:r>
            <a:endParaRPr lang="es-ES" sz="1800" b="0" i="0" u="none" strike="noStrike" baseline="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PIQE</a:t>
            </a:r>
            <a:endParaRPr lang="es-ES" sz="12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7280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Así pues la base de filtrado está dada por el mejor resultado de los algoritmos siendo este :</a:t>
            </a:r>
          </a:p>
          <a:p>
            <a:endParaRPr lang="es-CO" sz="1800" dirty="0">
              <a:effectLst/>
              <a:latin typeface="LM Roman 10" panose="00000500000000000000" pitchFamily="50" charset="0"/>
            </a:endParaRPr>
          </a:p>
          <a:p>
            <a:pPr algn="just"/>
            <a:r>
              <a:rPr lang="es-C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generación de ventanas de acción para predecir los valores y evitar cambios abruptos sobre la imagen, pero a su vez permite mantener los bordes si la ventana es lo suficientemente grande para realizar el ajuste de los mismos. Basado en lo dispuesto en [17] los valores de ventana de búsqueda (SW) no deberían superar más de 30 veces los detalles deseados y las ventanas de comparación (</a:t>
            </a:r>
            <a:r>
              <a:rPr lang="es-C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CW</a:t>
            </a:r>
            <a:r>
              <a:rPr lang="es-C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deben ajustarse a las áreas con espacios planos a reconstruir.</a:t>
            </a:r>
          </a:p>
          <a:p>
            <a:r>
              <a:rPr lang="es-C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Siguiendo la recomendación se obtiene que una mezcla de las variables SW=15 es suficiente para captar los objetos, </a:t>
            </a:r>
            <a:r>
              <a:rPr lang="es-C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CW</a:t>
            </a:r>
            <a:r>
              <a:rPr lang="es-C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=3</a:t>
            </a:r>
            <a:endParaRPr lang="es-CO" sz="1800" dirty="0">
              <a:latin typeface="LM Roman 10" panose="00000500000000000000" pitchFamily="50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498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2800" dirty="0"/>
              <a:t>Esto permite así crear un área no informe que tiene características similares a la PSF (se impuso un límite de 20 pixeles en búsqueda) Finalmente se realiza el recorte circular que con: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117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2800" dirty="0"/>
              <a:t>Esto permite así crear un área no informe que tiene características similares a la PSF (se impuso un límite de 20 pixeles en búsqueda) Finalmente se realiza el recorte circular que con: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6239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GCV</a:t>
            </a:r>
            <a:r>
              <a:rPr lang="es-ES" dirty="0"/>
              <a:t> </a:t>
            </a:r>
            <a:r>
              <a:rPr lang="es-ES" dirty="0" err="1"/>
              <a:t>Generalized</a:t>
            </a:r>
            <a:r>
              <a:rPr lang="es-ES" dirty="0"/>
              <a:t> Cross </a:t>
            </a:r>
            <a:r>
              <a:rPr lang="es-ES" dirty="0" err="1"/>
              <a:t>Validation</a:t>
            </a:r>
            <a:endParaRPr lang="es-ES" dirty="0"/>
          </a:p>
          <a:p>
            <a:r>
              <a:rPr lang="es-CO" dirty="0" err="1"/>
              <a:t>UPRE</a:t>
            </a:r>
            <a:r>
              <a:rPr lang="es-CO" dirty="0"/>
              <a:t> </a:t>
            </a:r>
            <a:r>
              <a:rPr lang="es-CO" dirty="0" err="1"/>
              <a:t>Unbiased</a:t>
            </a:r>
            <a:r>
              <a:rPr lang="es-CO" dirty="0"/>
              <a:t> </a:t>
            </a:r>
            <a:r>
              <a:rPr lang="es-CO" dirty="0" err="1"/>
              <a:t>Predictive</a:t>
            </a:r>
            <a:r>
              <a:rPr lang="es-CO" dirty="0"/>
              <a:t> </a:t>
            </a:r>
            <a:r>
              <a:rPr lang="es-CO" dirty="0" err="1"/>
              <a:t>Risk</a:t>
            </a:r>
            <a:endParaRPr lang="es-CO" dirty="0"/>
          </a:p>
          <a:p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2191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2800" dirty="0"/>
              <a:t>Esto permite así crear un área no informe que tiene características similares a la PSF (se impuso un límite de 20 pixeles en búsqueda) Finalmente se realiza el recorte circular que con: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6954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2800" dirty="0"/>
              <a:t>Esto permite así crear un área no informe que tiene características similares a la PSF (se impuso un límite de 20 pixeles en búsqueda) Finalmente se realiza el recorte circular que con: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3074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2800" dirty="0"/>
              <a:t>Esto permite así crear un área no informe que tiene características similares a la PSF (se impuso un límite de 20 pixeles en búsqueda) Finalmente se realiza el recorte circular que con: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8518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2800" dirty="0"/>
              <a:t>Esto permite así crear un área no informe que tiene características similares a la PSF (se impuso un límite de 20 pixeles en búsqueda) Finalmente se realiza el recorte circular que con: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481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2800" dirty="0"/>
              <a:t>Esto permite así crear un área no informe que tiene características similares a la PSF (se impuso un límite de 20 pixeles en búsqueda) Finalmente se realiza el recorte circular que con: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8832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2800" dirty="0"/>
              <a:t>Esto permite así crear un área no informe que tiene características similares a la PSF (se impuso un límite de 20 pixeles en búsqueda) Finalmente se realiza el recorte circular que con: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833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2800" dirty="0"/>
              <a:t>Esto permite así crear un área no informe que tiene características similares a la PSF (se impuso un límite de 20 pixeles en búsqueda) Finalmente se realiza el recorte circular que con: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6839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2800" dirty="0"/>
              <a:t>Esto permite así crear un área no informe que tiene características similares a la PSF (se impuso un límite de 20 pixeles en búsqueda) Finalmente se realiza el recorte circular que con: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0435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2780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618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Optical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Topography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medición de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Reflectacncia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difusa de un objeto a fin de obtener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porpiedades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ópticas.</a:t>
            </a:r>
            <a:endParaRPr lang="es-ES" dirty="0"/>
          </a:p>
          <a:p>
            <a:r>
              <a:rPr lang="es-CO" dirty="0"/>
              <a:t>Hitachi ETG-100 </a:t>
            </a:r>
            <a:r>
              <a:rPr lang="es-CO" dirty="0" err="1"/>
              <a:t>system</a:t>
            </a:r>
            <a:endParaRPr lang="es-CO" dirty="0"/>
          </a:p>
          <a:p>
            <a:r>
              <a:rPr lang="es-CO" dirty="0"/>
              <a:t>ACTIVIDAD CEREBRAL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17741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6788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0426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8075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208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8550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4934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1946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1809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75751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272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Optical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Topography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medición de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Reflectacncia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difusa de un objeto a fin de obtener </a:t>
            </a:r>
            <a:r>
              <a:rPr lang="es-ES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porpiedades</a:t>
            </a: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ópticas. (cambios pequeños en las propiedades ópticas para medir actividad cerebral)</a:t>
            </a:r>
            <a:endParaRPr lang="es-ES" dirty="0"/>
          </a:p>
          <a:p>
            <a:r>
              <a:rPr lang="es-ES" dirty="0" err="1"/>
              <a:t>GCV</a:t>
            </a:r>
            <a:r>
              <a:rPr lang="es-ES" dirty="0"/>
              <a:t> </a:t>
            </a:r>
            <a:r>
              <a:rPr lang="es-ES" dirty="0" err="1"/>
              <a:t>Generalized</a:t>
            </a:r>
            <a:r>
              <a:rPr lang="es-ES" dirty="0"/>
              <a:t> Cross </a:t>
            </a:r>
            <a:r>
              <a:rPr lang="es-ES" dirty="0" err="1"/>
              <a:t>Validation</a:t>
            </a:r>
            <a:endParaRPr lang="es-ES" dirty="0"/>
          </a:p>
          <a:p>
            <a:r>
              <a:rPr lang="es-CO" dirty="0" err="1"/>
              <a:t>UPRE</a:t>
            </a:r>
            <a:r>
              <a:rPr lang="es-CO" dirty="0"/>
              <a:t> </a:t>
            </a:r>
            <a:r>
              <a:rPr lang="es-CO" dirty="0" err="1"/>
              <a:t>Unbiased</a:t>
            </a:r>
            <a:r>
              <a:rPr lang="es-CO" dirty="0"/>
              <a:t> </a:t>
            </a:r>
            <a:r>
              <a:rPr lang="es-CO" dirty="0" err="1"/>
              <a:t>Predictive</a:t>
            </a:r>
            <a:r>
              <a:rPr lang="es-CO" dirty="0"/>
              <a:t> </a:t>
            </a:r>
            <a:r>
              <a:rPr lang="es-CO" dirty="0" err="1"/>
              <a:t>Risk</a:t>
            </a:r>
            <a:endParaRPr lang="es-CO" dirty="0"/>
          </a:p>
          <a:p>
            <a:r>
              <a:rPr lang="es-CO" dirty="0"/>
              <a:t>DP Discrepancia </a:t>
            </a:r>
            <a:r>
              <a:rPr lang="es-CO" dirty="0" err="1"/>
              <a:t>Principle</a:t>
            </a:r>
            <a:endParaRPr lang="es-CO" dirty="0"/>
          </a:p>
          <a:p>
            <a:r>
              <a:rPr lang="es-CO" dirty="0" err="1"/>
              <a:t>NCP</a:t>
            </a:r>
            <a:r>
              <a:rPr lang="es-CO" dirty="0"/>
              <a:t> </a:t>
            </a:r>
            <a:r>
              <a:rPr lang="es-CO" dirty="0" err="1"/>
              <a:t>Normalized</a:t>
            </a:r>
            <a:r>
              <a:rPr lang="es-CO" dirty="0"/>
              <a:t> </a:t>
            </a:r>
            <a:r>
              <a:rPr lang="es-CO" dirty="0" err="1"/>
              <a:t>Cumulative</a:t>
            </a:r>
            <a:r>
              <a:rPr lang="es-CO" dirty="0"/>
              <a:t> </a:t>
            </a:r>
            <a:r>
              <a:rPr lang="es-CO" dirty="0" err="1"/>
              <a:t>Periodogram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2242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37868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g=b</a:t>
            </a:r>
          </a:p>
          <a:p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DPC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Discrete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Picard </a:t>
            </a:r>
            <a:r>
              <a:rPr lang="es-CO" sz="12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Condition</a:t>
            </a:r>
            <a:endParaRPr lang="es-ES" dirty="0"/>
          </a:p>
          <a:p>
            <a:r>
              <a:rPr lang="es-ES" dirty="0"/>
              <a:t>1 El método no debe requerir ninguna entrada subjetiva del usuario.</a:t>
            </a:r>
          </a:p>
          <a:p>
            <a:r>
              <a:rPr lang="es-ES" dirty="0"/>
              <a:t>2. El método solo debe requerir conocimientos que disponible durante la topografía óptica clínica. Por ejemplo,</a:t>
            </a:r>
          </a:p>
          <a:p>
            <a:r>
              <a:rPr lang="es-ES" dirty="0"/>
              <a:t>no debe requerir conocimiento del tamaño de la característica que se está examinado.</a:t>
            </a:r>
          </a:p>
          <a:p>
            <a:r>
              <a:rPr lang="es-ES" dirty="0"/>
              <a:t>3. El método no debe asumir características particulares en el imagen. Por ejemplo, no debe suponer que hay una sola</a:t>
            </a:r>
          </a:p>
          <a:p>
            <a:r>
              <a:rPr lang="es-ES" dirty="0"/>
              <a:t>cambio espacialmente aislado.</a:t>
            </a:r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03368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GCV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TSVD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Generalized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cross-validation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80963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GCV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TSVD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Generalized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cross-validation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42140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DP Principio de Discrepancia </a:t>
            </a:r>
          </a:p>
          <a:p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61566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NCP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TSVD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Normalized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cumulative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periodogram</a:t>
            </a:r>
            <a:endParaRPr lang="es-CO" sz="1800" b="0" i="0" u="none" strike="noStrike" baseline="0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542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NCP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TSVD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Normalized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cumulative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periodogram</a:t>
            </a:r>
            <a:endParaRPr lang="es-CO" sz="1800" b="0" i="0" u="none" strike="noStrike" baseline="0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13254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3979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9396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283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3286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70763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859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7079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06755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00698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NCP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TSVD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Normalized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cumulative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periodogram</a:t>
            </a:r>
            <a:endParaRPr lang="es-CO" sz="1800" b="0" i="0" u="none" strike="noStrike" baseline="0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9425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NCP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TSVD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Normalized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cumulative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periodogram</a:t>
            </a:r>
            <a:endParaRPr lang="es-CO" sz="1800" b="0" i="0" u="none" strike="noStrike" baseline="0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57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70997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01844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62156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451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44340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61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82214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8711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91357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64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040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65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53941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QOC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Quasi-optimality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s-CO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criterion</a:t>
            </a:r>
            <a:r>
              <a:rPr lang="es-CO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66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3230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67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14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El método de la curva en L no encuentra lambda para soluciones muy mal planteadas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96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Se busca la máxima curvatura</a:t>
            </a:r>
            <a:r>
              <a:rPr lang="es-CO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 por que es allí donde ambos componente minimizan al máximo</a:t>
            </a:r>
            <a:endParaRPr lang="es-ES" sz="12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3009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La pseudo inversa relaciona los valores singulares usados en al regularización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La norma d ellos datos basa y penaliza las soluciones que necesitan muchos valores singulares.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Buscamos la solución que use el menor número de parámetros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LM Roman 10" panose="00000500000000000000" pitchFamily="50" charset="0"/>
                <a:ea typeface="Times New Roman" panose="02020603050405020304" pitchFamily="18" charset="0"/>
              </a:rPr>
              <a:t>Minimiza la contribución de pequeños valores singulares (frecuencias altas)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3C6BE2-0CF8-44A8-9BBC-994D7B8D3C79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357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11/01/2017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Universidad de los Andes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207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11/01/2017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Universidad de los Andes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657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11/01/2017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Universidad de los Andes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185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11/01/2017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Universidad de los Andes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426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11/01/2017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Universidad de los Andes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857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11/01/2017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Universidad de los Andes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58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11/01/2017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Universidad de los Andes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674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11/01/2017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Universidad de los Andes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003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11/01/2017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Universidad de los Andes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1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11/01/2017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Universidad de los Andes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914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11/01/2017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Universidad de los Andes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128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/>
              <a:t>11/01/2017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/>
              <a:t>Universidad de los Andes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C49A-EF8B-4D51-8CE2-33138C204A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914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Excel_Worksheet.xlsx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"/>
          <p:cNvSpPr/>
          <p:nvPr/>
        </p:nvSpPr>
        <p:spPr>
          <a:xfrm>
            <a:off x="613611" y="68182"/>
            <a:ext cx="3717759" cy="3531675"/>
          </a:xfrm>
          <a:custGeom>
            <a:avLst/>
            <a:gdLst/>
            <a:ahLst/>
            <a:cxnLst/>
            <a:rect l="l" t="t" r="r" b="b"/>
            <a:pathLst>
              <a:path w="2514600" h="2514600">
                <a:moveTo>
                  <a:pt x="0" y="1257300"/>
                </a:moveTo>
                <a:lnTo>
                  <a:pt x="4167" y="1154175"/>
                </a:lnTo>
                <a:lnTo>
                  <a:pt x="16455" y="1053347"/>
                </a:lnTo>
                <a:lnTo>
                  <a:pt x="36540" y="955140"/>
                </a:lnTo>
                <a:lnTo>
                  <a:pt x="64098" y="859877"/>
                </a:lnTo>
                <a:lnTo>
                  <a:pt x="98805" y="767881"/>
                </a:lnTo>
                <a:lnTo>
                  <a:pt x="140337" y="679476"/>
                </a:lnTo>
                <a:lnTo>
                  <a:pt x="188373" y="594986"/>
                </a:lnTo>
                <a:lnTo>
                  <a:pt x="242586" y="514734"/>
                </a:lnTo>
                <a:lnTo>
                  <a:pt x="302655" y="439042"/>
                </a:lnTo>
                <a:lnTo>
                  <a:pt x="368255" y="368236"/>
                </a:lnTo>
                <a:lnTo>
                  <a:pt x="439063" y="302638"/>
                </a:lnTo>
                <a:lnTo>
                  <a:pt x="514755" y="242572"/>
                </a:lnTo>
                <a:lnTo>
                  <a:pt x="595009" y="188360"/>
                </a:lnTo>
                <a:lnTo>
                  <a:pt x="679499" y="140328"/>
                </a:lnTo>
                <a:lnTo>
                  <a:pt x="767903" y="98798"/>
                </a:lnTo>
                <a:lnTo>
                  <a:pt x="859896" y="64093"/>
                </a:lnTo>
                <a:lnTo>
                  <a:pt x="955157" y="36537"/>
                </a:lnTo>
                <a:lnTo>
                  <a:pt x="1053359" y="16454"/>
                </a:lnTo>
                <a:lnTo>
                  <a:pt x="1154182" y="4167"/>
                </a:lnTo>
                <a:lnTo>
                  <a:pt x="1257300" y="0"/>
                </a:lnTo>
                <a:lnTo>
                  <a:pt x="1360424" y="4167"/>
                </a:lnTo>
                <a:lnTo>
                  <a:pt x="1461252" y="16454"/>
                </a:lnTo>
                <a:lnTo>
                  <a:pt x="1559459" y="36537"/>
                </a:lnTo>
                <a:lnTo>
                  <a:pt x="1654722" y="64093"/>
                </a:lnTo>
                <a:lnTo>
                  <a:pt x="1746718" y="98798"/>
                </a:lnTo>
                <a:lnTo>
                  <a:pt x="1835123" y="140328"/>
                </a:lnTo>
                <a:lnTo>
                  <a:pt x="1919613" y="188360"/>
                </a:lnTo>
                <a:lnTo>
                  <a:pt x="1999865" y="242572"/>
                </a:lnTo>
                <a:lnTo>
                  <a:pt x="2075557" y="302638"/>
                </a:lnTo>
                <a:lnTo>
                  <a:pt x="2146363" y="368236"/>
                </a:lnTo>
                <a:lnTo>
                  <a:pt x="2211961" y="439042"/>
                </a:lnTo>
                <a:lnTo>
                  <a:pt x="2272027" y="514734"/>
                </a:lnTo>
                <a:lnTo>
                  <a:pt x="2326239" y="594986"/>
                </a:lnTo>
                <a:lnTo>
                  <a:pt x="2374271" y="679476"/>
                </a:lnTo>
                <a:lnTo>
                  <a:pt x="2415801" y="767881"/>
                </a:lnTo>
                <a:lnTo>
                  <a:pt x="2450506" y="859877"/>
                </a:lnTo>
                <a:lnTo>
                  <a:pt x="2478062" y="955140"/>
                </a:lnTo>
                <a:lnTo>
                  <a:pt x="2498145" y="1053347"/>
                </a:lnTo>
                <a:lnTo>
                  <a:pt x="2510432" y="1154175"/>
                </a:lnTo>
                <a:lnTo>
                  <a:pt x="2514600" y="1257300"/>
                </a:lnTo>
                <a:lnTo>
                  <a:pt x="2510432" y="1360424"/>
                </a:lnTo>
                <a:lnTo>
                  <a:pt x="2498145" y="1461252"/>
                </a:lnTo>
                <a:lnTo>
                  <a:pt x="2478062" y="1559459"/>
                </a:lnTo>
                <a:lnTo>
                  <a:pt x="2450506" y="1654722"/>
                </a:lnTo>
                <a:lnTo>
                  <a:pt x="2415801" y="1746718"/>
                </a:lnTo>
                <a:lnTo>
                  <a:pt x="2374271" y="1835123"/>
                </a:lnTo>
                <a:lnTo>
                  <a:pt x="2326239" y="1919613"/>
                </a:lnTo>
                <a:lnTo>
                  <a:pt x="2272027" y="1999865"/>
                </a:lnTo>
                <a:lnTo>
                  <a:pt x="2211961" y="2075557"/>
                </a:lnTo>
                <a:lnTo>
                  <a:pt x="2146363" y="2146363"/>
                </a:lnTo>
                <a:lnTo>
                  <a:pt x="2075557" y="2211961"/>
                </a:lnTo>
                <a:lnTo>
                  <a:pt x="1999865" y="2272027"/>
                </a:lnTo>
                <a:lnTo>
                  <a:pt x="1919613" y="2326239"/>
                </a:lnTo>
                <a:lnTo>
                  <a:pt x="1835123" y="2374271"/>
                </a:lnTo>
                <a:lnTo>
                  <a:pt x="1746718" y="2415801"/>
                </a:lnTo>
                <a:lnTo>
                  <a:pt x="1654722" y="2450506"/>
                </a:lnTo>
                <a:lnTo>
                  <a:pt x="1559459" y="2478062"/>
                </a:lnTo>
                <a:lnTo>
                  <a:pt x="1461252" y="2498145"/>
                </a:lnTo>
                <a:lnTo>
                  <a:pt x="1360424" y="2510432"/>
                </a:lnTo>
                <a:lnTo>
                  <a:pt x="1257300" y="2514600"/>
                </a:lnTo>
                <a:lnTo>
                  <a:pt x="1154182" y="2510432"/>
                </a:lnTo>
                <a:lnTo>
                  <a:pt x="1053359" y="2498145"/>
                </a:lnTo>
                <a:lnTo>
                  <a:pt x="955157" y="2478062"/>
                </a:lnTo>
                <a:lnTo>
                  <a:pt x="859896" y="2450506"/>
                </a:lnTo>
                <a:lnTo>
                  <a:pt x="767903" y="2415801"/>
                </a:lnTo>
                <a:lnTo>
                  <a:pt x="679499" y="2374271"/>
                </a:lnTo>
                <a:lnTo>
                  <a:pt x="595009" y="2326239"/>
                </a:lnTo>
                <a:lnTo>
                  <a:pt x="514755" y="2272027"/>
                </a:lnTo>
                <a:lnTo>
                  <a:pt x="439063" y="2211961"/>
                </a:lnTo>
                <a:lnTo>
                  <a:pt x="368255" y="2146363"/>
                </a:lnTo>
                <a:lnTo>
                  <a:pt x="302655" y="2075557"/>
                </a:lnTo>
                <a:lnTo>
                  <a:pt x="242586" y="1999865"/>
                </a:lnTo>
                <a:lnTo>
                  <a:pt x="188373" y="1919613"/>
                </a:lnTo>
                <a:lnTo>
                  <a:pt x="140337" y="1835123"/>
                </a:lnTo>
                <a:lnTo>
                  <a:pt x="98805" y="1746718"/>
                </a:lnTo>
                <a:lnTo>
                  <a:pt x="64098" y="1654722"/>
                </a:lnTo>
                <a:lnTo>
                  <a:pt x="36540" y="1559459"/>
                </a:lnTo>
                <a:lnTo>
                  <a:pt x="16455" y="1461252"/>
                </a:lnTo>
                <a:lnTo>
                  <a:pt x="4167" y="1360424"/>
                </a:lnTo>
                <a:lnTo>
                  <a:pt x="0" y="1257300"/>
                </a:lnTo>
                <a:close/>
              </a:path>
            </a:pathLst>
          </a:custGeom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12"/>
          <p:cNvSpPr/>
          <p:nvPr/>
        </p:nvSpPr>
        <p:spPr>
          <a:xfrm>
            <a:off x="424768" y="749279"/>
            <a:ext cx="6848504" cy="1951715"/>
          </a:xfrm>
          <a:custGeom>
            <a:avLst/>
            <a:gdLst/>
            <a:ahLst/>
            <a:cxnLst/>
            <a:rect l="l" t="t" r="r" b="b"/>
            <a:pathLst>
              <a:path w="4724400" h="1143000">
                <a:moveTo>
                  <a:pt x="0" y="1143000"/>
                </a:moveTo>
                <a:lnTo>
                  <a:pt x="4724400" y="1143000"/>
                </a:lnTo>
                <a:lnTo>
                  <a:pt x="47244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14"/>
          <p:cNvSpPr/>
          <p:nvPr/>
        </p:nvSpPr>
        <p:spPr>
          <a:xfrm>
            <a:off x="1051611" y="663610"/>
            <a:ext cx="440261" cy="2416410"/>
          </a:xfrm>
          <a:custGeom>
            <a:avLst/>
            <a:gdLst/>
            <a:ahLst/>
            <a:cxnLst/>
            <a:rect l="l" t="t" r="r" b="b"/>
            <a:pathLst>
              <a:path w="228600" h="1449324">
                <a:moveTo>
                  <a:pt x="228600" y="1449324"/>
                </a:moveTo>
                <a:lnTo>
                  <a:pt x="0" y="1449324"/>
                </a:lnTo>
                <a:lnTo>
                  <a:pt x="0" y="0"/>
                </a:lnTo>
                <a:lnTo>
                  <a:pt x="2286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15"/>
          <p:cNvSpPr/>
          <p:nvPr/>
        </p:nvSpPr>
        <p:spPr>
          <a:xfrm>
            <a:off x="10726414" y="830182"/>
            <a:ext cx="440261" cy="2416410"/>
          </a:xfrm>
          <a:custGeom>
            <a:avLst/>
            <a:gdLst/>
            <a:ahLst/>
            <a:cxnLst/>
            <a:rect l="l" t="t" r="r" b="b"/>
            <a:pathLst>
              <a:path w="262000" h="1371600">
                <a:moveTo>
                  <a:pt x="0" y="0"/>
                </a:moveTo>
                <a:lnTo>
                  <a:pt x="262000" y="0"/>
                </a:lnTo>
                <a:lnTo>
                  <a:pt x="262000" y="1371600"/>
                </a:lnTo>
                <a:lnTo>
                  <a:pt x="0" y="1371600"/>
                </a:lnTo>
              </a:path>
            </a:pathLst>
          </a:custGeom>
          <a:ln w="7620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4652210" y="5298799"/>
            <a:ext cx="3704717" cy="1956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1122948" y="830182"/>
            <a:ext cx="310628" cy="18708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11" name="object 2"/>
          <p:cNvSpPr txBox="1"/>
          <p:nvPr/>
        </p:nvSpPr>
        <p:spPr>
          <a:xfrm>
            <a:off x="9565106" y="1049257"/>
            <a:ext cx="262000" cy="137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12" name="object 38"/>
          <p:cNvSpPr txBox="1"/>
          <p:nvPr/>
        </p:nvSpPr>
        <p:spPr>
          <a:xfrm>
            <a:off x="1025326" y="1193596"/>
            <a:ext cx="10043726" cy="25376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ES" sz="3600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Adecuamiento de </a:t>
            </a:r>
            <a:r>
              <a:rPr lang="es-ES" sz="3600" b="1" spc="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Imágenes de Telescopios de Gran Envergadura</a:t>
            </a:r>
          </a:p>
        </p:txBody>
      </p:sp>
      <p:sp>
        <p:nvSpPr>
          <p:cNvPr id="15" name="object 8"/>
          <p:cNvSpPr txBox="1"/>
          <p:nvPr/>
        </p:nvSpPr>
        <p:spPr>
          <a:xfrm>
            <a:off x="2196092" y="2965557"/>
            <a:ext cx="7799817" cy="31036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67409" marR="891285" algn="ctr">
              <a:lnSpc>
                <a:spcPts val="2555"/>
              </a:lnSpc>
              <a:spcBef>
                <a:spcPts val="127"/>
              </a:spcBef>
            </a:pPr>
            <a:r>
              <a:rPr lang="es-ES" sz="2400" dirty="0">
                <a:solidFill>
                  <a:srgbClr val="292929"/>
                </a:solidFill>
                <a:latin typeface="LM Roman 10" panose="00000500000000000000" pitchFamily="50" charset="0"/>
                <a:cs typeface="Arial"/>
              </a:rPr>
              <a:t>Presentado por:</a:t>
            </a:r>
          </a:p>
          <a:p>
            <a:pPr marL="867409" marR="891285" algn="ctr">
              <a:lnSpc>
                <a:spcPts val="2555"/>
              </a:lnSpc>
              <a:spcBef>
                <a:spcPts val="127"/>
              </a:spcBef>
            </a:pPr>
            <a:r>
              <a:rPr lang="es-ES" sz="2400" dirty="0">
                <a:solidFill>
                  <a:srgbClr val="292929"/>
                </a:solidFill>
                <a:latin typeface="LM Roman 10" panose="00000500000000000000" pitchFamily="50" charset="0"/>
                <a:cs typeface="Arial"/>
              </a:rPr>
              <a:t>Benjamin Andres Huerfano Zapata</a:t>
            </a:r>
          </a:p>
          <a:p>
            <a:pPr marL="867409" marR="891285" algn="ctr">
              <a:lnSpc>
                <a:spcPts val="2555"/>
              </a:lnSpc>
              <a:spcBef>
                <a:spcPts val="127"/>
              </a:spcBef>
            </a:pPr>
            <a:endParaRPr lang="es-ES" sz="2400" dirty="0">
              <a:solidFill>
                <a:srgbClr val="292929"/>
              </a:solidFill>
              <a:latin typeface="LM Roman 10" panose="00000500000000000000" pitchFamily="50" charset="0"/>
              <a:cs typeface="Arial"/>
            </a:endParaRPr>
          </a:p>
          <a:p>
            <a:pPr marL="867409" marR="891285" algn="ctr">
              <a:lnSpc>
                <a:spcPts val="2555"/>
              </a:lnSpc>
              <a:spcBef>
                <a:spcPts val="127"/>
              </a:spcBef>
            </a:pPr>
            <a:endParaRPr lang="es-ES" sz="2400" dirty="0">
              <a:solidFill>
                <a:srgbClr val="292929"/>
              </a:solidFill>
              <a:latin typeface="LM Roman 10" panose="00000500000000000000" pitchFamily="50" charset="0"/>
              <a:cs typeface="Arial"/>
            </a:endParaRPr>
          </a:p>
          <a:p>
            <a:pPr marL="867409" marR="891285" algn="ctr">
              <a:lnSpc>
                <a:spcPts val="2555"/>
              </a:lnSpc>
              <a:spcBef>
                <a:spcPts val="127"/>
              </a:spcBef>
            </a:pPr>
            <a:r>
              <a:rPr lang="es-ES" sz="2400" dirty="0">
                <a:solidFill>
                  <a:srgbClr val="292929"/>
                </a:solidFill>
                <a:latin typeface="LM Roman 10" panose="00000500000000000000" pitchFamily="50" charset="0"/>
                <a:cs typeface="Arial"/>
              </a:rPr>
              <a:t>Nucleó Temático:</a:t>
            </a:r>
          </a:p>
          <a:p>
            <a:pPr marL="867409" marR="891285" algn="ctr">
              <a:lnSpc>
                <a:spcPts val="2555"/>
              </a:lnSpc>
              <a:spcBef>
                <a:spcPts val="127"/>
              </a:spcBef>
            </a:pPr>
            <a:r>
              <a:rPr lang="es-ES" sz="2400" dirty="0">
                <a:solidFill>
                  <a:srgbClr val="292929"/>
                </a:solidFill>
                <a:latin typeface="LM Roman 10" panose="00000500000000000000" pitchFamily="50" charset="0"/>
                <a:cs typeface="Arial"/>
              </a:rPr>
              <a:t>IEE-3794</a:t>
            </a:r>
          </a:p>
          <a:p>
            <a:pPr marL="867409" marR="891285" algn="ctr">
              <a:lnSpc>
                <a:spcPts val="2555"/>
              </a:lnSpc>
              <a:spcBef>
                <a:spcPts val="127"/>
              </a:spcBef>
            </a:pPr>
            <a:r>
              <a:rPr lang="es-ES" sz="2400" dirty="0">
                <a:solidFill>
                  <a:srgbClr val="292929"/>
                </a:solidFill>
                <a:latin typeface="LM Roman 10" panose="00000500000000000000" pitchFamily="50" charset="0"/>
                <a:cs typeface="Arial"/>
              </a:rPr>
              <a:t>Reconstrucción y restauración de imágenes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46162" y="4182635"/>
            <a:ext cx="7799817" cy="1966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67409" marR="891285" algn="ctr">
              <a:lnSpc>
                <a:spcPts val="2555"/>
              </a:lnSpc>
              <a:spcBef>
                <a:spcPts val="127"/>
              </a:spcBef>
            </a:pPr>
            <a:endParaRPr lang="es-ES" sz="2400" dirty="0">
              <a:solidFill>
                <a:srgbClr val="292929"/>
              </a:solidFill>
              <a:latin typeface="Arial"/>
              <a:cs typeface="Arial"/>
            </a:endParaRPr>
          </a:p>
        </p:txBody>
      </p:sp>
      <p:pic>
        <p:nvPicPr>
          <p:cNvPr id="1026" name="Picture 2" descr="Pontificia Universidad Católica de Chile – Manuales y guías – PROMEDICINA">
            <a:extLst>
              <a:ext uri="{FF2B5EF4-FFF2-40B4-BE49-F238E27FC236}">
                <a16:creationId xmlns:a16="http://schemas.microsoft.com/office/drawing/2014/main" id="{80640056-2DE5-49E9-B1C9-93EFFFFD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65" y="5135003"/>
            <a:ext cx="2782321" cy="172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181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C888827-09D2-443D-AE90-5633EF29664D}"/>
              </a:ext>
            </a:extLst>
          </p:cNvPr>
          <p:cNvSpPr/>
          <p:nvPr/>
        </p:nvSpPr>
        <p:spPr>
          <a:xfrm>
            <a:off x="898358" y="1764772"/>
            <a:ext cx="9969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Generalized</a:t>
            </a:r>
            <a:r>
              <a:rPr lang="es-ES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Cross </a:t>
            </a:r>
            <a:r>
              <a:rPr lang="es-ES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Validation</a:t>
            </a:r>
            <a:r>
              <a:rPr lang="es-ES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s-ES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GCV</a:t>
            </a:r>
            <a:r>
              <a:rPr lang="es-ES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) </a:t>
            </a:r>
            <a:endParaRPr lang="es-CO" sz="30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5801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61A53E2-B86E-4EBD-944D-4BD3133E170A}"/>
              </a:ext>
            </a:extLst>
          </p:cNvPr>
          <p:cNvSpPr/>
          <p:nvPr/>
        </p:nvSpPr>
        <p:spPr>
          <a:xfrm>
            <a:off x="898358" y="2444990"/>
            <a:ext cx="6544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La idea es omitir datos, para luego calcularlos a partir de la solución regularizada (de este conjunto mas reducido).</a:t>
            </a:r>
            <a:endParaRPr lang="es-CO" sz="2400" b="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49E2763-E540-4A1D-96A6-6164ED982B65}"/>
                  </a:ext>
                </a:extLst>
              </p:cNvPr>
              <p:cNvSpPr txBox="1"/>
              <p:nvPr/>
            </p:nvSpPr>
            <p:spPr>
              <a:xfrm>
                <a:off x="7647224" y="2658808"/>
                <a:ext cx="18829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𝑒𝑥𝑎𝑐𝑡</m:t>
                          </m:r>
                        </m:sub>
                      </m:sSub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49E2763-E540-4A1D-96A6-6164ED982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224" y="2658808"/>
                <a:ext cx="1882920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352B25C4-84BC-48B4-848C-2A93E5DDBEDA}"/>
              </a:ext>
            </a:extLst>
          </p:cNvPr>
          <p:cNvSpPr/>
          <p:nvPr/>
        </p:nvSpPr>
        <p:spPr>
          <a:xfrm>
            <a:off x="9959729" y="2657690"/>
            <a:ext cx="2005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b="0" dirty="0">
                <a:latin typeface="LM Roman 10" panose="00000500000000000000" pitchFamily="50" charset="0"/>
                <a:ea typeface="Times New Roman" panose="02020603050405020304" pitchFamily="18" charset="0"/>
              </a:rPr>
              <a:t>Muy pequeño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7D0E53E-A5D1-4CBF-9B56-56005013E5FE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9530144" y="2888523"/>
            <a:ext cx="429585" cy="111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7895-B56A-466F-8EB8-1F8032BA849D}"/>
                  </a:ext>
                </a:extLst>
              </p:cNvPr>
              <p:cNvSpPr/>
              <p:nvPr/>
            </p:nvSpPr>
            <p:spPr>
              <a:xfrm>
                <a:off x="898358" y="3645319"/>
                <a:ext cx="6544654" cy="1065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𝐺𝐶𝑉</m:t>
                      </m:r>
                      <m:d>
                        <m:dPr>
                          <m:ctrlPr>
                            <a:rPr lang="es-CO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r>
                        <a:rPr lang="es-CO" sz="2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𝑡𝑟𝑎𝑐𝑒</m:t>
                          </m:r>
                          <m:sSup>
                            <m:sSup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s-CO" sz="2400"/>
                                        <m:t>†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s-CO" sz="2400" b="0" i="0" smtClean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O" sz="2400" b="0" dirty="0">
                  <a:latin typeface="LM Roman 10" panose="00000500000000000000" pitchFamily="50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7895-B56A-466F-8EB8-1F8032BA8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58" y="3645319"/>
                <a:ext cx="6544654" cy="10656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7640C5F0-62EB-482F-9B38-F1B18D14D82F}"/>
                  </a:ext>
                </a:extLst>
              </p:cNvPr>
              <p:cNvSpPr txBox="1"/>
              <p:nvPr/>
            </p:nvSpPr>
            <p:spPr>
              <a:xfrm>
                <a:off x="7495180" y="3549302"/>
                <a:ext cx="3647758" cy="696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s-CO" sz="1800"/>
                            <m:t>†</m:t>
                          </m:r>
                        </m:sup>
                      </m:sSup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𝑇𝑖𝑘h𝑜𝑛𝑜𝑣</m:t>
                      </m:r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𝑝𝑠𝑒𝑢𝑑𝑜𝑖𝑛𝑣𝑒𝑟𝑠𝑜</m:t>
                      </m:r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𝑟𝑒𝑔𝑢𝑙𝑎𝑟𝑖𝑧𝑎𝑑𝑜</m:t>
                      </m:r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7640C5F0-62EB-482F-9B38-F1B18D14D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180" y="3549302"/>
                <a:ext cx="3647758" cy="696601"/>
              </a:xfrm>
              <a:prstGeom prst="rect">
                <a:avLst/>
              </a:prstGeom>
              <a:blipFill>
                <a:blip r:embed="rId5"/>
                <a:stretch>
                  <a:fillRect b="-608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E076F2B-690B-4FA6-A681-BDA66DDF8897}"/>
                  </a:ext>
                </a:extLst>
              </p:cNvPr>
              <p:cNvSpPr txBox="1"/>
              <p:nvPr/>
            </p:nvSpPr>
            <p:spPr>
              <a:xfrm>
                <a:off x="-399504" y="5284634"/>
                <a:ext cx="609765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𝑠𝑢𝑚𝑎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𝑑𝑖𝑎𝑔𝑜𝑛𝑎𝑙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E076F2B-690B-4FA6-A681-BDA66DDF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9504" y="5284634"/>
                <a:ext cx="6097656" cy="646331"/>
              </a:xfrm>
              <a:prstGeom prst="rect">
                <a:avLst/>
              </a:prstGeom>
              <a:blipFill>
                <a:blip r:embed="rId6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99810068-9D30-40B5-BBF4-4DB8FF09F448}"/>
                  </a:ext>
                </a:extLst>
              </p:cNvPr>
              <p:cNvSpPr/>
              <p:nvPr/>
            </p:nvSpPr>
            <p:spPr>
              <a:xfrm>
                <a:off x="4374897" y="4912284"/>
                <a:ext cx="6544654" cy="1036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𝐺𝐶𝑉</m:t>
                      </m:r>
                      <m:d>
                        <m:dPr>
                          <m:ctrlPr>
                            <a:rPr lang="es-CO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r>
                        <a:rPr lang="es-CO" sz="2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s-CO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s-CO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s-CO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O" sz="2400" b="0" dirty="0">
                  <a:latin typeface="LM Roman 10" panose="00000500000000000000" pitchFamily="50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99810068-9D30-40B5-BBF4-4DB8FF09F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897" y="4912284"/>
                <a:ext cx="6544654" cy="1036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3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8" grpId="0"/>
      <p:bldP spid="25" grpId="0"/>
      <p:bldP spid="27" grpId="0"/>
      <p:bldP spid="29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C888827-09D2-443D-AE90-5633EF29664D}"/>
              </a:ext>
            </a:extLst>
          </p:cNvPr>
          <p:cNvSpPr/>
          <p:nvPr/>
        </p:nvSpPr>
        <p:spPr>
          <a:xfrm>
            <a:off x="898358" y="1764772"/>
            <a:ext cx="9969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Discrepance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Principle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(DP)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5801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6A4345F3-4A84-45EE-8C4B-87C0CBF3ABD7}"/>
                  </a:ext>
                </a:extLst>
              </p:cNvPr>
              <p:cNvSpPr txBox="1"/>
              <p:nvPr/>
            </p:nvSpPr>
            <p:spPr>
              <a:xfrm>
                <a:off x="2314311" y="3772031"/>
                <a:ext cx="7946835" cy="762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s-CO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CO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9"/>
                            </m:rPr>
                            <a:rPr lang="es-CO" sz="22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s-CO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s-CO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CO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s-CO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s-CO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O" sz="2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CO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s-CO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s-CO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s-CO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9"/>
                            </m:rPr>
                            <a:rPr lang="es-CO" sz="22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s-CO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CO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O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O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sz="2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s-CO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CO" sz="2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CO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CO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CO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O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CO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s-CO" sz="2200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6A4345F3-4A84-45EE-8C4B-87C0CBF3A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311" y="3772031"/>
                <a:ext cx="7946835" cy="762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7">
            <a:extLst>
              <a:ext uri="{FF2B5EF4-FFF2-40B4-BE49-F238E27FC236}">
                <a16:creationId xmlns:a16="http://schemas.microsoft.com/office/drawing/2014/main" id="{AA074378-CF32-49DB-9D39-A0CDBF1154E5}"/>
              </a:ext>
            </a:extLst>
          </p:cNvPr>
          <p:cNvSpPr/>
          <p:nvPr/>
        </p:nvSpPr>
        <p:spPr>
          <a:xfrm>
            <a:off x="959694" y="2357846"/>
            <a:ext cx="65446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Dependiente de la estimación del ruido.</a:t>
            </a:r>
          </a:p>
          <a:p>
            <a:pPr algn="just"/>
            <a:r>
              <a:rPr lang="es-CO" sz="2400" b="0" dirty="0">
                <a:latin typeface="LM Roman 10" panose="00000500000000000000" pitchFamily="50" charset="0"/>
                <a:ea typeface="Times New Roman" panose="02020603050405020304" pitchFamily="18" charset="0"/>
              </a:rPr>
              <a:t>Usa </a:t>
            </a:r>
            <a:r>
              <a:rPr lang="es-CO" sz="24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SVD</a:t>
            </a:r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 directamente.</a:t>
            </a:r>
            <a:endParaRPr lang="es-CO" sz="2400" b="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9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C888827-09D2-443D-AE90-5633EF29664D}"/>
              </a:ext>
            </a:extLst>
          </p:cNvPr>
          <p:cNvSpPr/>
          <p:nvPr/>
        </p:nvSpPr>
        <p:spPr>
          <a:xfrm>
            <a:off x="898358" y="1483938"/>
            <a:ext cx="9969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Normalized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cumulative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periodogram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NCP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5801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A074378-CF32-49DB-9D39-A0CDBF1154E5}"/>
              </a:ext>
            </a:extLst>
          </p:cNvPr>
          <p:cNvSpPr/>
          <p:nvPr/>
        </p:nvSpPr>
        <p:spPr>
          <a:xfrm>
            <a:off x="461517" y="1935285"/>
            <a:ext cx="108435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Se usa la transformada de Fourier para obtener la descripción en frecuencia (</a:t>
            </a:r>
            <a:r>
              <a:rPr lang="es-CO" sz="24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periodograma</a:t>
            </a:r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 o espectro de potencia).</a:t>
            </a:r>
          </a:p>
          <a:p>
            <a:pPr algn="just"/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Elimina el DC de la evaluación del método.</a:t>
            </a:r>
          </a:p>
          <a:p>
            <a:pPr algn="just"/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La idea es obtener un residuos como ruido blanco (ruido inmerso en al imagen) </a:t>
            </a:r>
            <a:r>
              <a:rPr lang="es-CO" sz="24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NPC</a:t>
            </a:r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 es plano.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CB67B92-CF58-4AC7-B34D-0E58AD890529}"/>
                  </a:ext>
                </a:extLst>
              </p:cNvPr>
              <p:cNvSpPr txBox="1"/>
              <p:nvPr/>
            </p:nvSpPr>
            <p:spPr>
              <a:xfrm>
                <a:off x="2314311" y="3737372"/>
                <a:ext cx="7946835" cy="1483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CO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s-CO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CO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  <m:t>2:</m:t>
                                      </m:r>
                                      <m: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CO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  <m:t>2:</m:t>
                                      </m:r>
                                      <m:r>
                                        <a:rPr lang="es-CO" sz="22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s-CO" sz="2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CO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s-CO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200" b="0" i="1" smtClean="0">
                              <a:latin typeface="Cambria Math" panose="02040503050406030204" pitchFamily="18" charset="0"/>
                            </a:rPr>
                            <m:t>𝑑𝑓𝑡</m:t>
                          </m:r>
                          <m:sSub>
                            <m:sSubPr>
                              <m:ctrlP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s-CO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s-CO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s-CO" sz="22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s-CO" sz="22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CO" sz="2200" i="1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s-CO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CO" sz="220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s-CO" sz="2200" dirty="0"/>
              </a:p>
              <a:p>
                <a:endParaRPr lang="es-CO" sz="22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CB67B92-CF58-4AC7-B34D-0E58AD890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311" y="3737372"/>
                <a:ext cx="7946835" cy="14835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869B7941-9B74-4F38-9580-C334034EE95D}"/>
                  </a:ext>
                </a:extLst>
              </p:cNvPr>
              <p:cNvSpPr txBox="1"/>
              <p:nvPr/>
            </p:nvSpPr>
            <p:spPr>
              <a:xfrm>
                <a:off x="544167" y="5327214"/>
                <a:ext cx="6097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1800" b="0" i="1" smtClean="0">
                        <a:latin typeface="Cambria Math" panose="02040503050406030204" pitchFamily="18" charset="0"/>
                      </a:rPr>
                      <m:t>𝑑𝑓𝑡</m:t>
                    </m:r>
                    <m:sSub>
                      <m:sSubPr>
                        <m:ctrlPr>
                          <a:rPr lang="es-CO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CO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CO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CO" dirty="0"/>
                  <a:t>el </a:t>
                </a:r>
                <a:r>
                  <a:rPr lang="es-CO" dirty="0" err="1"/>
                  <a:t>item</a:t>
                </a:r>
                <a:r>
                  <a:rPr lang="es-CO" dirty="0"/>
                  <a:t> k transformada de Fourier discreta de x</a:t>
                </a:r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869B7941-9B74-4F38-9580-C334034EE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7" y="5327214"/>
                <a:ext cx="6097656" cy="369332"/>
              </a:xfrm>
              <a:prstGeom prst="rect">
                <a:avLst/>
              </a:prstGeom>
              <a:blipFill>
                <a:blip r:embed="rId4"/>
                <a:stretch>
                  <a:fillRect l="-300" t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FF657D7-07CD-430D-A814-C081D8C2E171}"/>
                  </a:ext>
                </a:extLst>
              </p:cNvPr>
              <p:cNvSpPr txBox="1"/>
              <p:nvPr/>
            </p:nvSpPr>
            <p:spPr>
              <a:xfrm>
                <a:off x="544167" y="5698981"/>
                <a:ext cx="6097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CO" dirty="0"/>
                  <a:t>vector de </a:t>
                </a:r>
                <a:r>
                  <a:rPr lang="es-CO" dirty="0" err="1"/>
                  <a:t>de</a:t>
                </a:r>
                <a:r>
                  <a:rPr lang="es-CO" dirty="0"/>
                  <a:t> tamaño n (información evaluada)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FF657D7-07CD-430D-A814-C081D8C2E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7" y="5698981"/>
                <a:ext cx="6097656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27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9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C888827-09D2-443D-AE90-5633EF29664D}"/>
              </a:ext>
            </a:extLst>
          </p:cNvPr>
          <p:cNvSpPr/>
          <p:nvPr/>
        </p:nvSpPr>
        <p:spPr>
          <a:xfrm>
            <a:off x="898358" y="1483938"/>
            <a:ext cx="9969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Normalized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cumulative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periodogram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NCP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5801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CF0677C-679E-4CEB-87AD-B54E297CA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" r="5495" b="51770"/>
          <a:stretch/>
        </p:blipFill>
        <p:spPr>
          <a:xfrm>
            <a:off x="6287729" y="2486638"/>
            <a:ext cx="5760000" cy="247732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84C71D4-17F1-4698-B3CE-2C1002C6B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" t="48048" r="5237" b="3463"/>
          <a:stretch/>
        </p:blipFill>
        <p:spPr>
          <a:xfrm>
            <a:off x="336000" y="2500461"/>
            <a:ext cx="5760000" cy="24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C888827-09D2-443D-AE90-5633EF29664D}"/>
              </a:ext>
            </a:extLst>
          </p:cNvPr>
          <p:cNvSpPr/>
          <p:nvPr/>
        </p:nvSpPr>
        <p:spPr>
          <a:xfrm>
            <a:off x="898358" y="1483938"/>
            <a:ext cx="9969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Quasi-optimality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criterion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s-CO" sz="30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QOC</a:t>
            </a:r>
            <a:r>
              <a:rPr lang="es-CO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5801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65151B89-C02E-449B-B326-C36E6E27D94D}"/>
                  </a:ext>
                </a:extLst>
              </p:cNvPr>
              <p:cNvSpPr/>
              <p:nvPr/>
            </p:nvSpPr>
            <p:spPr>
              <a:xfrm>
                <a:off x="865933" y="2096022"/>
                <a:ext cx="8586179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CO" sz="2400" dirty="0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Se minimiza la diferencia entre la solución actual y la anterior calculada.</a:t>
                </a:r>
              </a:p>
              <a:p>
                <a:pPr algn="just"/>
                <a:r>
                  <a:rPr lang="es-CO" sz="2400" dirty="0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Requiere de una incializacion</a:t>
                </a:r>
                <a14:m>
                  <m:oMath xmlns:m="http://schemas.openxmlformats.org/officeDocument/2006/math">
                    <m:r>
                      <a:rPr lang="es-CO" sz="24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CO" sz="2400" dirty="0">
                  <a:latin typeface="LM Roman 10" panose="00000500000000000000" pitchFamily="50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es-CO" sz="2400" dirty="0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Usa Factorización QR (mas rápida que </a:t>
                </a:r>
                <a:r>
                  <a:rPr lang="es-CO" sz="2400" dirty="0" err="1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SVD</a:t>
                </a:r>
                <a:r>
                  <a:rPr lang="es-CO" sz="2400" dirty="0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)</a:t>
                </a:r>
              </a:p>
              <a:p>
                <a:pPr algn="just"/>
                <a:endParaRPr lang="es-CO" sz="2400" dirty="0">
                  <a:latin typeface="LM Roman 10" panose="00000500000000000000" pitchFamily="50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65151B89-C02E-449B-B326-C36E6E27D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3" y="2096022"/>
                <a:ext cx="8586179" cy="1938992"/>
              </a:xfrm>
              <a:prstGeom prst="rect">
                <a:avLst/>
              </a:prstGeom>
              <a:blipFill>
                <a:blip r:embed="rId3"/>
                <a:stretch>
                  <a:fillRect l="-1065" t="-2201" r="-106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048E74A-F486-4D02-8468-ACC0B7AA400B}"/>
                  </a:ext>
                </a:extLst>
              </p:cNvPr>
              <p:cNvSpPr txBox="1"/>
              <p:nvPr/>
            </p:nvSpPr>
            <p:spPr>
              <a:xfrm>
                <a:off x="2314311" y="3707484"/>
                <a:ext cx="7946835" cy="962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O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s-CO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CO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048E74A-F486-4D02-8468-ACC0B7AA4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311" y="3707484"/>
                <a:ext cx="7946835" cy="9623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5719E93-B212-429F-8D4A-FE7C1A2D9E64}"/>
                  </a:ext>
                </a:extLst>
              </p:cNvPr>
              <p:cNvSpPr txBox="1"/>
              <p:nvPr/>
            </p:nvSpPr>
            <p:spPr>
              <a:xfrm>
                <a:off x="0" y="4558128"/>
                <a:ext cx="7946835" cy="1952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𝑈𝐷𝑅</m:t>
                      </m:r>
                      <m:sSup>
                        <m:sSup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CO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s-CO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s-CO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𝑑𝑜𝑛𝑑𝑒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≥…≥</m:t>
                      </m:r>
                      <m:sSub>
                        <m:sSubPr>
                          <m:ctrlPr>
                            <a:rPr lang="es-C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s-CO" sz="2400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CO" sz="2400" dirty="0"/>
                  <a:t> Matriz triangular superior Bien condicionada</a:t>
                </a: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5719E93-B212-429F-8D4A-FE7C1A2D9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58128"/>
                <a:ext cx="7946835" cy="195207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61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Métricas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1B7720E-D19D-49B8-9316-75907685E379}"/>
              </a:ext>
            </a:extLst>
          </p:cNvPr>
          <p:cNvSpPr/>
          <p:nvPr/>
        </p:nvSpPr>
        <p:spPr>
          <a:xfrm>
            <a:off x="948054" y="1782833"/>
            <a:ext cx="996991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Con imagen de referencia: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NRMSE (</a:t>
            </a:r>
            <a:r>
              <a:rPr lang="en-U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Normalized Root Mean Square Error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)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SNR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Signal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to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Noise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Ratio)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PSNR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Peak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Signal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to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Noise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Ratio)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SSIM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Structural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Similarity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Index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Sin Imagen de referencia: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SNR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(variación con misma)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BRISQUE (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Blind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/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Referenceless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Image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Spatial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Quality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Evaluator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)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NIQE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Naturalness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Image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Quality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Evaluator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)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PIQE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n-U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Perception based Image Quality Evaluator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21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 err="1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Regularizacion</a:t>
            </a:r>
            <a:endParaRPr lang="es-CO" sz="3600" b="1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387729F-F89A-462C-99DF-4C1DEED2A786}"/>
              </a:ext>
            </a:extLst>
          </p:cNvPr>
          <p:cNvSpPr/>
          <p:nvPr/>
        </p:nvSpPr>
        <p:spPr>
          <a:xfrm>
            <a:off x="898358" y="1593063"/>
            <a:ext cx="99699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latin typeface="LM Roman 10" panose="00000500000000000000" pitchFamily="50" charset="0"/>
              </a:rPr>
              <a:t>Se aplicaron los métodos indicados (Filtro inverso, filtro inverso truncado, filtro de Wiener, Richardson Lucy) [9] Regularización con </a:t>
            </a:r>
            <a:r>
              <a:rPr lang="es-CO" sz="2400" dirty="0" err="1">
                <a:latin typeface="LM Roman 10" panose="00000500000000000000" pitchFamily="50" charset="0"/>
              </a:rPr>
              <a:t>TSVD</a:t>
            </a:r>
            <a:r>
              <a:rPr lang="es-CO" sz="2400" dirty="0">
                <a:latin typeface="LM Roman 10" panose="00000500000000000000" pitchFamily="50" charset="0"/>
              </a:rPr>
              <a:t>, Tikhonov  y  los 2 métodos adicionales L1-Magic [10]y TwIST [11](L pesada y TV) , para realizar la deconvolución y eliminación de distorsiones en las imágenes del dataset.</a:t>
            </a:r>
            <a:endParaRPr lang="es-ES" sz="24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3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 err="1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Regularizacion</a:t>
            </a:r>
            <a:endParaRPr lang="es-CO" sz="3600" b="1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387729F-F89A-462C-99DF-4C1DEED2A786}"/>
              </a:ext>
            </a:extLst>
          </p:cNvPr>
          <p:cNvSpPr/>
          <p:nvPr/>
        </p:nvSpPr>
        <p:spPr>
          <a:xfrm>
            <a:off x="1007689" y="1402861"/>
            <a:ext cx="99699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latin typeface="LM Roman 10" panose="00000500000000000000" pitchFamily="50" charset="0"/>
              </a:rPr>
              <a:t>Se aplicaron los métodos indicados (Filtro inverso, filtro inverso truncado, filtro de Wiener, Richardson Lucy) [9]</a:t>
            </a:r>
            <a:endParaRPr lang="es-ES" sz="24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12E4069-4BAB-4451-9D6D-77CDEA3347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667" y="2183471"/>
            <a:ext cx="6084905" cy="4081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92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Filtrado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C114F5C-77A3-40CD-BC5A-2F4E9166B001}"/>
              </a:ext>
            </a:extLst>
          </p:cNvPr>
          <p:cNvSpPr txBox="1"/>
          <p:nvPr/>
        </p:nvSpPr>
        <p:spPr>
          <a:xfrm>
            <a:off x="1428750" y="1708779"/>
            <a:ext cx="94844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se realizó filtrado de imágenes estáticas[9] con el fin de aplicar 5 diferentes métodos para imágenes estáticas (</a:t>
            </a:r>
            <a:r>
              <a:rPr lang="es-CO" sz="2400" i="1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Filtro de media, Filtro Gaussiano, Filtro anisotrópico para difusiones, Variación Total y Variación Total y </a:t>
            </a:r>
            <a:r>
              <a:rPr lang="es-CO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Non- Local Means (</a:t>
            </a:r>
            <a:r>
              <a:rPr lang="es-CO" sz="2400" dirty="0" err="1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NLM</a:t>
            </a:r>
            <a:r>
              <a:rPr lang="es-CO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)) </a:t>
            </a:r>
          </a:p>
          <a:p>
            <a:endParaRPr lang="es-CO" sz="2400" dirty="0">
              <a:latin typeface="LM Roman 10" panose="00000500000000000000" pitchFamily="50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120C8EA-6560-4894-95B9-4C66E591EB9B}"/>
              </a:ext>
            </a:extLst>
          </p:cNvPr>
          <p:cNvPicPr/>
          <p:nvPr/>
        </p:nvPicPr>
        <p:blipFill rotWithShape="1">
          <a:blip r:embed="rId3"/>
          <a:srcRect t="1277" b="931"/>
          <a:stretch/>
        </p:blipFill>
        <p:spPr bwMode="auto">
          <a:xfrm>
            <a:off x="4296865" y="3248799"/>
            <a:ext cx="4399874" cy="30244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5678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PSF </a:t>
            </a:r>
            <a:r>
              <a:rPr lang="es-CO" sz="3600" b="1" dirty="0" err="1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movil</a:t>
            </a:r>
            <a:endParaRPr lang="es-CO" sz="3600" b="1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1B7720E-D19D-49B8-9316-75907685E379}"/>
                  </a:ext>
                </a:extLst>
              </p:cNvPr>
              <p:cNvSpPr/>
              <p:nvPr/>
            </p:nvSpPr>
            <p:spPr>
              <a:xfrm>
                <a:off x="987811" y="1782833"/>
                <a:ext cx="9969910" cy="3989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CO" sz="2400" dirty="0">
                    <a:latin typeface="LM Roman 10" panose="00000500000000000000" pitchFamily="50" charset="0"/>
                  </a:rPr>
                  <a:t>Sobre la vecindad externa (vecindad 16) se selecciona 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CO" sz="2400" i="1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CO" sz="2400"/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s-CO" sz="2400" i="1"/>
                            </m:ctrlPr>
                          </m:dPr>
                          <m:e>
                            <m:r>
                              <a:rPr lang="es-CO" sz="2400" i="1"/>
                              <m:t>𝑁𝑒𝑖𝑔</m:t>
                            </m:r>
                            <m:d>
                              <m:dPr>
                                <m:ctrlPr>
                                  <a:rPr lang="es-CO" sz="2400" i="1"/>
                                </m:ctrlPr>
                              </m:dPr>
                              <m:e>
                                <m:r>
                                  <a:rPr lang="es-CO" sz="2400" i="1"/>
                                  <m:t>𝐴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s-CO" sz="2400" dirty="0">
                    <a:latin typeface="LM Roman 10" panose="00000500000000000000" pitchFamily="50" charset="0"/>
                  </a:rPr>
                  <a:t> donde </a:t>
                </a:r>
                <a14:m>
                  <m:oMath xmlns:m="http://schemas.openxmlformats.org/officeDocument/2006/math">
                    <m:r>
                      <a:rPr lang="es-CO" sz="2400" i="1"/>
                      <m:t>𝑁𝑒𝑖𝑔</m:t>
                    </m:r>
                    <m:r>
                      <a:rPr lang="es-CO" sz="2400" i="1"/>
                      <m:t>(</m:t>
                    </m:r>
                    <m:r>
                      <a:rPr lang="es-CO" sz="2400" i="1"/>
                      <m:t>𝑋</m:t>
                    </m:r>
                    <m:r>
                      <a:rPr lang="es-CO" sz="2400" i="1"/>
                      <m:t>)</m:t>
                    </m:r>
                  </m:oMath>
                </a14:m>
                <a:r>
                  <a:rPr lang="es-CO" sz="2400" dirty="0">
                    <a:latin typeface="LM Roman 10" panose="00000500000000000000" pitchFamily="50" charset="0"/>
                  </a:rPr>
                  <a:t> entrega el vector de pixeles de la vecindad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2400" i="1"/>
                          <m:t>𝐴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r>
                  <a:rPr lang="es-CO" sz="2400" dirty="0">
                    <a:latin typeface="LM Roman 10" panose="00000500000000000000" pitchFamily="50" charset="0"/>
                  </a:rPr>
                  <a:t>, con umbral  ajustado heurísticamente (</a:t>
                </a:r>
                <a14:m>
                  <m:oMath xmlns:m="http://schemas.openxmlformats.org/officeDocument/2006/math">
                    <m:r>
                      <a:rPr lang="es-CO" sz="2400" i="1"/>
                      <m:t>(1−</m:t>
                    </m:r>
                    <m:func>
                      <m:funcPr>
                        <m:ctrlPr>
                          <a:rPr lang="es-CO" sz="2400" i="1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CO" sz="2400"/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s-CO" sz="2400" i="1"/>
                            </m:ctrlPr>
                          </m:dPr>
                          <m:e>
                            <m:r>
                              <a:rPr lang="es-CO" sz="2400" i="1"/>
                              <m:t>𝑁𝑒𝑖𝑔</m:t>
                            </m:r>
                            <m:d>
                              <m:dPr>
                                <m:ctrlPr>
                                  <a:rPr lang="es-CO" sz="2400" i="1"/>
                                </m:ctrlPr>
                              </m:dPr>
                              <m:e>
                                <m:r>
                                  <a:rPr lang="es-CO" sz="2400" i="1"/>
                                  <m:t>𝐴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s-CO" sz="2400" i="1"/>
                      <m:t>)/2</m:t>
                    </m:r>
                  </m:oMath>
                </a14:m>
                <a:r>
                  <a:rPr lang="es-CO" sz="2400" dirty="0">
                    <a:latin typeface="LM Roman 10" panose="00000500000000000000" pitchFamily="50" charset="0"/>
                  </a:rPr>
                  <a:t>). Esto permite así crear un área no informe que tiene características similares a la PSF</a:t>
                </a:r>
              </a:p>
              <a:p>
                <a:pPr algn="just"/>
                <a:endParaRPr lang="es-CO" sz="2400" dirty="0">
                  <a:latin typeface="LM Roman 10" panose="00000500000000000000" pitchFamily="50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/>
                        <m:t>𝑅</m:t>
                      </m:r>
                      <m:r>
                        <a:rPr lang="es-CO" sz="2400" i="1"/>
                        <m:t>=</m:t>
                      </m:r>
                      <m:r>
                        <a:rPr lang="es-CO" sz="2400" i="1"/>
                        <m:t>𝑃𝑟𝑜𝑚</m:t>
                      </m:r>
                      <m:d>
                        <m:dPr>
                          <m:ctrlPr>
                            <a:rPr lang="es-CO" sz="2400" i="1"/>
                          </m:ctrlPr>
                        </m:dPr>
                        <m:e>
                          <m:r>
                            <a:rPr lang="es-CO" sz="2400" i="1"/>
                            <m:t>𝑑𝑖𝑠𝑡</m:t>
                          </m:r>
                          <m:d>
                            <m:dPr>
                              <m:ctrlPr>
                                <a:rPr lang="es-CO" sz="2400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O" sz="2400" i="1"/>
                                  </m:ctrlPr>
                                </m:sSubPr>
                                <m:e>
                                  <m:r>
                                    <a:rPr lang="es-CO" sz="2400" i="1"/>
                                    <m:t>𝑝</m:t>
                                  </m:r>
                                </m:e>
                                <m:sub>
                                  <m:r>
                                    <a:rPr lang="es-CO" sz="2400" i="1"/>
                                    <m:t>𝑐</m:t>
                                  </m:r>
                                </m:sub>
                              </m:sSub>
                              <m:r>
                                <a:rPr lang="es-CO" sz="2400" i="1"/>
                                <m:t>,</m:t>
                              </m:r>
                              <m:sSub>
                                <m:sSubPr>
                                  <m:ctrlPr>
                                    <a:rPr lang="es-CO" sz="2400" i="1"/>
                                  </m:ctrlPr>
                                </m:sSubPr>
                                <m:e>
                                  <m:r>
                                    <a:rPr lang="es-CO" sz="2400" i="1"/>
                                    <m:t>𝑝</m:t>
                                  </m:r>
                                </m:e>
                                <m:sub>
                                  <m:r>
                                    <a:rPr lang="es-CO" sz="2400" i="1"/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s-CO" sz="2400" dirty="0">
                  <a:latin typeface="LM Roman 10" panose="00000500000000000000" pitchFamily="50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/>
                        <m:t>𝑖</m:t>
                      </m:r>
                      <m:r>
                        <a:rPr lang="es-CO" sz="2400" i="1"/>
                        <m:t>∈</m:t>
                      </m:r>
                      <m:sSub>
                        <m:sSubPr>
                          <m:ctrlPr>
                            <a:rPr lang="es-CO" sz="2400" i="1"/>
                          </m:ctrlPr>
                        </m:sSubPr>
                        <m:e>
                          <m:r>
                            <a:rPr lang="es-CO" sz="2400" i="1"/>
                            <m:t>𝑃</m:t>
                          </m:r>
                        </m:e>
                        <m:sub>
                          <m:r>
                            <a:rPr lang="es-CO" sz="2400" i="1"/>
                            <m:t>𝑠</m:t>
                          </m:r>
                        </m:sub>
                      </m:sSub>
                    </m:oMath>
                  </m:oMathPara>
                </a14:m>
                <a:endParaRPr lang="es-CO" sz="2400" dirty="0">
                  <a:latin typeface="LM Roman 10" panose="00000500000000000000" pitchFamily="50" charset="0"/>
                </a:endParaRPr>
              </a:p>
              <a:p>
                <a:endParaRPr lang="es-CO" sz="2400" dirty="0">
                  <a:latin typeface="LM Roman 10" panose="00000500000000000000" pitchFamily="50" charset="0"/>
                </a:endParaRPr>
              </a:p>
              <a:p>
                <a:pPr algn="just"/>
                <a:r>
                  <a:rPr lang="es-CO" sz="2400" dirty="0">
                    <a:latin typeface="LM Roman 10" panose="00000500000000000000" pitchFamily="50" charset="0"/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/>
                        </m:ctrlPr>
                      </m:sSubPr>
                      <m:e>
                        <m:r>
                          <a:rPr lang="es-CO" sz="2400" i="1"/>
                          <m:t>𝑃</m:t>
                        </m:r>
                      </m:e>
                      <m:sub>
                        <m:r>
                          <a:rPr lang="es-CO" sz="2400" i="1"/>
                          <m:t>𝑠</m:t>
                        </m:r>
                      </m:sub>
                    </m:sSub>
                    <m:r>
                      <a:rPr lang="es-CO" sz="2400" i="1"/>
                      <m:t>=</m:t>
                    </m:r>
                    <m:sSub>
                      <m:sSubPr>
                        <m:ctrlPr>
                          <a:rPr lang="es-CO" sz="2400" i="1"/>
                        </m:ctrlPr>
                      </m:sSubPr>
                      <m:e>
                        <m:r>
                          <a:rPr lang="es-CO" sz="2400" i="1"/>
                          <m:t>𝑝</m:t>
                        </m:r>
                      </m:e>
                      <m:sub>
                        <m:r>
                          <a:rPr lang="es-CO" sz="2400" i="1"/>
                          <m:t>𝑗</m:t>
                        </m:r>
                      </m:sub>
                    </m:sSub>
                    <m:r>
                      <a:rPr lang="es-CO" sz="2400" i="1"/>
                      <m:t>≥</m:t>
                    </m:r>
                    <m:r>
                      <a:rPr lang="es-CO" sz="2400"/>
                      <m:t>(</m:t>
                    </m:r>
                    <m:r>
                      <a:rPr lang="es-CO" sz="2400" i="1"/>
                      <m:t>(1−</m:t>
                    </m:r>
                    <m:func>
                      <m:funcPr>
                        <m:ctrlPr>
                          <a:rPr lang="es-CO" sz="2400" i="1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CO" sz="2400"/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s-CO" sz="2400" i="1"/>
                            </m:ctrlPr>
                          </m:dPr>
                          <m:e>
                            <m:r>
                              <a:rPr lang="es-CO" sz="2400" i="1"/>
                              <m:t>𝑁𝑒𝑖𝑔</m:t>
                            </m:r>
                            <m:d>
                              <m:dPr>
                                <m:ctrlPr>
                                  <a:rPr lang="es-CO" sz="2400" i="1"/>
                                </m:ctrlPr>
                              </m:dPr>
                              <m:e>
                                <m:r>
                                  <a:rPr lang="es-CO" sz="2400" i="1"/>
                                  <m:t>𝐴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s-CO" sz="2400" i="1"/>
                      <m:t>)/2</m:t>
                    </m:r>
                  </m:oMath>
                </a14:m>
                <a:r>
                  <a:rPr lang="es-CO" sz="2400" dirty="0">
                    <a:latin typeface="LM Roman 10" panose="00000500000000000000" pitchFamily="50" charset="0"/>
                  </a:rPr>
                  <a:t> es la búsqueda,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/>
                        </m:ctrlPr>
                      </m:sSubPr>
                      <m:e>
                        <m:r>
                          <a:rPr lang="es-CO" sz="2400" i="1"/>
                          <m:t>𝑝</m:t>
                        </m:r>
                      </m:e>
                      <m:sub>
                        <m:r>
                          <a:rPr lang="es-CO" sz="2400" i="1"/>
                          <m:t>𝑥</m:t>
                        </m:r>
                      </m:sub>
                    </m:sSub>
                  </m:oMath>
                </a14:m>
                <a:r>
                  <a:rPr lang="es-CO" sz="2400" dirty="0">
                    <a:latin typeface="LM Roman 10" panose="00000500000000000000" pitchFamily="50" charset="0"/>
                  </a:rPr>
                  <a:t> es pixel que pertenece a el recorte máximo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/>
                        </m:ctrlPr>
                      </m:sSubPr>
                      <m:e>
                        <m:r>
                          <a:rPr lang="es-CO" sz="2400" i="1"/>
                          <m:t>𝑝</m:t>
                        </m:r>
                      </m:e>
                      <m:sub>
                        <m:r>
                          <a:rPr lang="es-CO" sz="2400" i="1"/>
                          <m:t>𝑐</m:t>
                        </m:r>
                      </m:sub>
                    </m:sSub>
                  </m:oMath>
                </a14:m>
                <a:r>
                  <a:rPr lang="es-CO" sz="2400" dirty="0">
                    <a:latin typeface="LM Roman 10" panose="00000500000000000000" pitchFamily="50" charset="0"/>
                  </a:rPr>
                  <a:t> es el pixel central</a:t>
                </a:r>
                <a:endParaRPr lang="es-ES" sz="2400" dirty="0">
                  <a:latin typeface="LM Roman 10" panose="00000500000000000000" pitchFamily="50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1B7720E-D19D-49B8-9316-75907685E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11" y="1782833"/>
                <a:ext cx="9969910" cy="3989618"/>
              </a:xfrm>
              <a:prstGeom prst="rect">
                <a:avLst/>
              </a:prstGeom>
              <a:blipFill>
                <a:blip r:embed="rId3"/>
                <a:stretch>
                  <a:fillRect l="-917" t="-458" r="-917" b="-259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51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730564" y="57013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67139" y="1981079"/>
            <a:ext cx="110920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>
              <a:effectLst/>
              <a:latin typeface="LM Roman 10" panose="00000500000000000000" pitchFamily="50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Mal condicionados.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La Selección de los parámetros no es trivial.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s-ES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Depende de Argumentos de problemas de minimización.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s-ES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No son perfectos (tienen pros y contras [a nivel comparativo]).</a:t>
            </a:r>
            <a:endParaRPr lang="es-CO" sz="2400" dirty="0">
              <a:effectLst/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7F25D148-0D13-456D-B9E4-A32262408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8B9297-4C5E-48D2-9844-97EBDCE6C895}"/>
              </a:ext>
            </a:extLst>
          </p:cNvPr>
          <p:cNvSpPr/>
          <p:nvPr/>
        </p:nvSpPr>
        <p:spPr>
          <a:xfrm>
            <a:off x="467139" y="1247581"/>
            <a:ext cx="11092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Resolución de problemas I</a:t>
            </a:r>
            <a:r>
              <a:rPr lang="es-ES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nversos (mal planteados y/o mal condicionados).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Métodos de Regularización.</a:t>
            </a:r>
            <a:endParaRPr lang="es-CO" sz="2400" dirty="0">
              <a:effectLst/>
              <a:latin typeface="LM Roman 10" panose="00000500000000000000" pitchFamily="50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Selección de Parámetros de Regularización (buscar </a:t>
            </a:r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optimización</a:t>
            </a:r>
            <a:r>
              <a:rPr lang="es-CO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4064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PSF </a:t>
            </a:r>
            <a:r>
              <a:rPr lang="es-CO" sz="3600" b="1" dirty="0" err="1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movil</a:t>
            </a:r>
            <a:endParaRPr lang="es-CO" sz="3600" b="1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DDAA0F-9DBA-4965-8EEE-2C5543E2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39" y="788439"/>
            <a:ext cx="5532873" cy="55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71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21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PSF </a:t>
            </a:r>
            <a:r>
              <a:rPr lang="es-CO" sz="3600" b="1" dirty="0" err="1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movil</a:t>
            </a:r>
            <a:endParaRPr lang="es-CO" sz="3600" b="1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2A71C7C-F9EF-4A95-B64B-8A968236B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511"/>
          <a:stretch/>
        </p:blipFill>
        <p:spPr>
          <a:xfrm>
            <a:off x="5594736" y="1481587"/>
            <a:ext cx="4763520" cy="24321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C3964D7-CDFF-4D5D-8B2A-86BA22B28682}"/>
              </a:ext>
            </a:extLst>
          </p:cNvPr>
          <p:cNvSpPr txBox="1"/>
          <p:nvPr/>
        </p:nvSpPr>
        <p:spPr>
          <a:xfrm>
            <a:off x="1398270" y="2218463"/>
            <a:ext cx="50086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Ejemplo imagen filtrada para </a:t>
            </a:r>
          </a:p>
          <a:p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obtención de PSF Móvil</a:t>
            </a:r>
            <a:endParaRPr lang="es-CO" sz="2400" dirty="0">
              <a:effectLst/>
              <a:latin typeface="LM Roman 10" panose="00000500000000000000" pitchFamily="50" charset="0"/>
              <a:ea typeface="Times New Roman" panose="02020603050405020304" pitchFamily="18" charset="0"/>
            </a:endParaRPr>
          </a:p>
          <a:p>
            <a:endParaRPr lang="es-CO" sz="24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95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22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PSF </a:t>
            </a:r>
            <a:r>
              <a:rPr lang="es-CO" sz="3600" b="1" dirty="0" err="1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movil</a:t>
            </a:r>
            <a:endParaRPr lang="es-CO" sz="3600" b="1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2A71C7C-F9EF-4A95-B64B-8A968236B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511"/>
          <a:stretch/>
        </p:blipFill>
        <p:spPr>
          <a:xfrm>
            <a:off x="5594736" y="1481587"/>
            <a:ext cx="4763520" cy="24321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F3DE638-70DC-4560-BE26-EA24F39DC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83"/>
          <a:stretch/>
        </p:blipFill>
        <p:spPr>
          <a:xfrm>
            <a:off x="3166719" y="4002136"/>
            <a:ext cx="7191537" cy="24321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C3964D7-CDFF-4D5D-8B2A-86BA22B28682}"/>
              </a:ext>
            </a:extLst>
          </p:cNvPr>
          <p:cNvSpPr txBox="1"/>
          <p:nvPr/>
        </p:nvSpPr>
        <p:spPr>
          <a:xfrm>
            <a:off x="1398270" y="2218463"/>
            <a:ext cx="50086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Ejemplo imagen filtrada para </a:t>
            </a:r>
          </a:p>
          <a:p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obtención de PSF Móvil</a:t>
            </a:r>
            <a:endParaRPr lang="es-CO" sz="2400" dirty="0">
              <a:effectLst/>
              <a:latin typeface="LM Roman 10" panose="00000500000000000000" pitchFamily="50" charset="0"/>
              <a:ea typeface="Times New Roman" panose="02020603050405020304" pitchFamily="18" charset="0"/>
            </a:endParaRPr>
          </a:p>
          <a:p>
            <a:endParaRPr lang="es-CO" sz="2400" dirty="0">
              <a:latin typeface="LM Roman 10" panose="00000500000000000000" pitchFamily="50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E62A6F3-8CB0-493F-8B03-08267252D9A7}"/>
              </a:ext>
            </a:extLst>
          </p:cNvPr>
          <p:cNvSpPr txBox="1"/>
          <p:nvPr/>
        </p:nvSpPr>
        <p:spPr>
          <a:xfrm>
            <a:off x="525295" y="4802688"/>
            <a:ext cx="26168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LM Roman 10" panose="00000500000000000000" pitchFamily="50" charset="0"/>
              </a:rPr>
              <a:t>3 tipos de PSF Generadas</a:t>
            </a:r>
            <a:endParaRPr lang="es-CO" sz="24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74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Imagen de Referencia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A3B6FD7-CDE7-4E50-BC1C-216EF426F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7" t="4976" r="1162" b="1353"/>
          <a:stretch/>
        </p:blipFill>
        <p:spPr bwMode="auto">
          <a:xfrm>
            <a:off x="908099" y="1639764"/>
            <a:ext cx="4464000" cy="4354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085C9B8-9D3B-4315-8C28-DE93C5089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5" y="1749093"/>
            <a:ext cx="37528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6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Imagen de Referencia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6653D03-D8C7-44A3-B249-43BB78FFF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7" y="2732841"/>
            <a:ext cx="9655265" cy="24321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6224AF5-573E-4F75-98CA-0F66FB42B03E}"/>
              </a:ext>
            </a:extLst>
          </p:cNvPr>
          <p:cNvSpPr txBox="1"/>
          <p:nvPr/>
        </p:nvSpPr>
        <p:spPr>
          <a:xfrm>
            <a:off x="1428750" y="1708779"/>
            <a:ext cx="94844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Ruido Promedio para cada </a:t>
            </a:r>
            <a:r>
              <a:rPr lang="es-CO" sz="2400" dirty="0" err="1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Correlacion</a:t>
            </a:r>
            <a:r>
              <a:rPr lang="es-CO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 a estudiar (se opto por usar las Correlaciones de datos C02t y C31t)</a:t>
            </a:r>
          </a:p>
          <a:p>
            <a:endParaRPr lang="es-CO" sz="24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45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Imagen de Referencia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6224AF5-573E-4F75-98CA-0F66FB42B03E}"/>
              </a:ext>
            </a:extLst>
          </p:cNvPr>
          <p:cNvSpPr txBox="1"/>
          <p:nvPr/>
        </p:nvSpPr>
        <p:spPr>
          <a:xfrm>
            <a:off x="1428750" y="1708779"/>
            <a:ext cx="321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LM Roman 10" panose="00000500000000000000" pitchFamily="50" charset="0"/>
              </a:rPr>
              <a:t>Imagen de referencia: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3F73892-9517-4957-B596-69D50C4E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99" y="2129114"/>
            <a:ext cx="3595588" cy="360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8346E7-5545-45AA-B5AD-7A5324D21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973" y="2100777"/>
            <a:ext cx="3608944" cy="3600000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2C4E5D76-6F04-451D-9E80-210E7116D9A1}"/>
              </a:ext>
            </a:extLst>
          </p:cNvPr>
          <p:cNvSpPr/>
          <p:nvPr/>
        </p:nvSpPr>
        <p:spPr>
          <a:xfrm>
            <a:off x="5199491" y="3429000"/>
            <a:ext cx="2176475" cy="1065278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PSF </a:t>
            </a:r>
            <a:r>
              <a:rPr lang="es-ES" dirty="0" err="1"/>
              <a:t>Movil</a:t>
            </a:r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A9A1619-C65A-470D-9356-05C353C6A314}"/>
              </a:ext>
            </a:extLst>
          </p:cNvPr>
          <p:cNvSpPr txBox="1"/>
          <p:nvPr/>
        </p:nvSpPr>
        <p:spPr>
          <a:xfrm>
            <a:off x="7883526" y="1552298"/>
            <a:ext cx="321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LM Roman 10" panose="00000500000000000000" pitchFamily="50" charset="0"/>
              </a:rPr>
              <a:t>Imagen con distorsión:</a:t>
            </a:r>
          </a:p>
        </p:txBody>
      </p:sp>
    </p:spTree>
    <p:extLst>
      <p:ext uri="{BB962C8B-B14F-4D97-AF65-F5344CB8AC3E}">
        <p14:creationId xmlns:p14="http://schemas.microsoft.com/office/powerpoint/2010/main" val="372319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26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Imagen de Referencia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6224AF5-573E-4F75-98CA-0F66FB42B03E}"/>
              </a:ext>
            </a:extLst>
          </p:cNvPr>
          <p:cNvSpPr txBox="1"/>
          <p:nvPr/>
        </p:nvSpPr>
        <p:spPr>
          <a:xfrm>
            <a:off x="8239355" y="1578322"/>
            <a:ext cx="321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LM Roman 10" panose="00000500000000000000" pitchFamily="50" charset="0"/>
              </a:rPr>
              <a:t>Imagen referencia: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3F73892-9517-4957-B596-69D50C4E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6999" y="2137394"/>
            <a:ext cx="3595588" cy="3583440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AE6411-1284-4966-A02E-5FB12619D852}"/>
              </a:ext>
            </a:extLst>
          </p:cNvPr>
          <p:cNvSpPr/>
          <p:nvPr/>
        </p:nvSpPr>
        <p:spPr>
          <a:xfrm>
            <a:off x="5159734" y="3429000"/>
            <a:ext cx="2176475" cy="1065278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Ruido Promedio</a:t>
            </a: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8C57629-6531-4E9B-AAE7-4131F8A05E8D}"/>
              </a:ext>
            </a:extLst>
          </p:cNvPr>
          <p:cNvSpPr txBox="1"/>
          <p:nvPr/>
        </p:nvSpPr>
        <p:spPr>
          <a:xfrm>
            <a:off x="1237874" y="1692098"/>
            <a:ext cx="321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LM Roman 10" panose="00000500000000000000" pitchFamily="50" charset="0"/>
              </a:rPr>
              <a:t>Imagen con distorsión: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F31115A-49A9-4C23-8A59-F9A0F2EE4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901" y="2137393"/>
            <a:ext cx="36268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45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27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Imagen de Referencia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6224AF5-573E-4F75-98CA-0F66FB42B03E}"/>
              </a:ext>
            </a:extLst>
          </p:cNvPr>
          <p:cNvSpPr txBox="1"/>
          <p:nvPr/>
        </p:nvSpPr>
        <p:spPr>
          <a:xfrm>
            <a:off x="8239355" y="1578322"/>
            <a:ext cx="321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LM Roman 10" panose="00000500000000000000" pitchFamily="50" charset="0"/>
              </a:rPr>
              <a:t>Imagen referencia: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3F73892-9517-4957-B596-69D50C4E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1943" y="2137394"/>
            <a:ext cx="3565700" cy="3583440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AE6411-1284-4966-A02E-5FB12619D852}"/>
              </a:ext>
            </a:extLst>
          </p:cNvPr>
          <p:cNvSpPr/>
          <p:nvPr/>
        </p:nvSpPr>
        <p:spPr>
          <a:xfrm>
            <a:off x="5159734" y="3429000"/>
            <a:ext cx="2176475" cy="1065278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Filtrado </a:t>
            </a:r>
            <a:r>
              <a:rPr lang="es-ES" dirty="0" err="1"/>
              <a:t>NLM</a:t>
            </a: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8C57629-6531-4E9B-AAE7-4131F8A05E8D}"/>
              </a:ext>
            </a:extLst>
          </p:cNvPr>
          <p:cNvSpPr txBox="1"/>
          <p:nvPr/>
        </p:nvSpPr>
        <p:spPr>
          <a:xfrm>
            <a:off x="1237874" y="1692098"/>
            <a:ext cx="321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LM Roman 10" panose="00000500000000000000" pitchFamily="50" charset="0"/>
              </a:rPr>
              <a:t>Imagen con distorsión: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D1421D-EF3E-4E44-8D96-164C5E58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856" y="2140699"/>
            <a:ext cx="360894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1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28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Imagen de Referencia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88396E6-820F-4BB8-B82B-CF6989CB5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97" y="1434147"/>
            <a:ext cx="9655265" cy="48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3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29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spc="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 de Filtrado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1">
                <a:extLst>
                  <a:ext uri="{FF2B5EF4-FFF2-40B4-BE49-F238E27FC236}">
                    <a16:creationId xmlns:a16="http://schemas.microsoft.com/office/drawing/2014/main" id="{283A2904-4852-4782-BBC6-034C5CB9E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42" y="2967828"/>
                <a:ext cx="5807347" cy="1107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128588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Resultado filtro media.  a) Original b)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2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𝑎𝑚</m:t>
                    </m:r>
                    <m:d>
                      <m:dPr>
                        <m:ctrlPr>
                          <a:rPr lang="es-CO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𝑁𝑏</m:t>
                        </m:r>
                      </m:e>
                    </m:d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=2×2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c)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𝑡𝑎𝑚</m:t>
                    </m:r>
                    <m:d>
                      <m:dPr>
                        <m:ctrlPr>
                          <a:rPr lang="es-CO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𝑁𝑏</m:t>
                        </m:r>
                      </m:e>
                    </m:d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=3×3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d)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𝑡𝑎𝑚</m:t>
                    </m:r>
                    <m:d>
                      <m:dPr>
                        <m:ctrlPr>
                          <a:rPr lang="es-CO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𝑁𝑏</m:t>
                        </m:r>
                      </m:e>
                    </m:d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=4×4</m:t>
                    </m:r>
                  </m:oMath>
                </a14:m>
                <a:endParaRPr kumimoji="0" lang="es-CO" altLang="es-CO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M Roman 10" panose="00000500000000000000" pitchFamily="50" charset="0"/>
                </a:endParaRPr>
              </a:p>
            </p:txBody>
          </p:sp>
        </mc:Choice>
        <mc:Fallback>
          <p:sp>
            <p:nvSpPr>
              <p:cNvPr id="24" name="Rectangle 1">
                <a:extLst>
                  <a:ext uri="{FF2B5EF4-FFF2-40B4-BE49-F238E27FC236}">
                    <a16:creationId xmlns:a16="http://schemas.microsoft.com/office/drawing/2014/main" id="{283A2904-4852-4782-BBC6-034C5CB9E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42" y="2967828"/>
                <a:ext cx="5807347" cy="1107996"/>
              </a:xfrm>
              <a:prstGeom prst="rect">
                <a:avLst/>
              </a:prstGeom>
              <a:blipFill>
                <a:blip r:embed="rId3"/>
                <a:stretch>
                  <a:fillRect l="-1366" t="-3297" r="-1366" b="-1044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">
            <a:extLst>
              <a:ext uri="{FF2B5EF4-FFF2-40B4-BE49-F238E27FC236}">
                <a16:creationId xmlns:a16="http://schemas.microsoft.com/office/drawing/2014/main" id="{AB5923CB-7567-49FD-B51A-85BFFF927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Resultado filtro media.  a) Original b)t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amNb=2×2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c)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tamNb=3×3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d)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tamNb=4×4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7E15F508-D976-47A0-877F-EB027BF6C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55" y="1555779"/>
            <a:ext cx="572022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01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Diagrama 24">
                <a:extLst>
                  <a:ext uri="{FF2B5EF4-FFF2-40B4-BE49-F238E27FC236}">
                    <a16:creationId xmlns:a16="http://schemas.microsoft.com/office/drawing/2014/main" id="{2880BD08-A4C5-4AB2-B133-AA9989BD75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8237344"/>
                  </p:ext>
                </p:extLst>
              </p:nvPr>
            </p:nvGraphicFramePr>
            <p:xfrm>
              <a:off x="1111558" y="2332696"/>
              <a:ext cx="10079668" cy="45040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5" name="Diagrama 24">
                <a:extLst>
                  <a:ext uri="{FF2B5EF4-FFF2-40B4-BE49-F238E27FC236}">
                    <a16:creationId xmlns:a16="http://schemas.microsoft.com/office/drawing/2014/main" id="{2880BD08-A4C5-4AB2-B133-AA9989BD75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8237344"/>
                  </p:ext>
                </p:extLst>
              </p:nvPr>
            </p:nvGraphicFramePr>
            <p:xfrm>
              <a:off x="1111558" y="2332696"/>
              <a:ext cx="10079668" cy="45040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730564" y="57013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67139" y="1247581"/>
            <a:ext cx="11092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Resolución de problemas I</a:t>
            </a:r>
            <a:r>
              <a:rPr lang="es-ES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nversos (mal planteados y/o mal condicionados).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Métodos de Regularización.</a:t>
            </a:r>
            <a:endParaRPr lang="es-CO" sz="2400" dirty="0">
              <a:effectLst/>
              <a:latin typeface="LM Roman 10" panose="00000500000000000000" pitchFamily="50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Selección de Parámetros de Regularización (buscar </a:t>
            </a:r>
            <a:r>
              <a:rPr lang="es-CO" sz="2400" dirty="0">
                <a:latin typeface="LM Roman 10" panose="00000500000000000000" pitchFamily="50" charset="0"/>
                <a:ea typeface="Times New Roman" panose="02020603050405020304" pitchFamily="18" charset="0"/>
              </a:rPr>
              <a:t>optimización</a:t>
            </a:r>
            <a:r>
              <a:rPr lang="es-CO" sz="2400" dirty="0"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).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7F25D148-0D13-456D-B9E4-A32262408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1748840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spc="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 de Filtrado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1">
                <a:extLst>
                  <a:ext uri="{FF2B5EF4-FFF2-40B4-BE49-F238E27FC236}">
                    <a16:creationId xmlns:a16="http://schemas.microsoft.com/office/drawing/2014/main" id="{283A2904-4852-4782-BBC6-034C5CB9E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42" y="2967828"/>
                <a:ext cx="5807347" cy="1107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128588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Resultado filtro media.  a) Original b)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2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𝑎𝑚</m:t>
                    </m:r>
                    <m:d>
                      <m:dPr>
                        <m:ctrlPr>
                          <a:rPr lang="es-CO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𝑁𝑏</m:t>
                        </m:r>
                      </m:e>
                    </m:d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=2×2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c)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𝑡𝑎𝑚</m:t>
                    </m:r>
                    <m:d>
                      <m:dPr>
                        <m:ctrlPr>
                          <a:rPr lang="es-CO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𝑁𝑏</m:t>
                        </m:r>
                      </m:e>
                    </m:d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=3×3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d)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𝑡𝑎𝑚</m:t>
                    </m:r>
                    <m:d>
                      <m:dPr>
                        <m:ctrlPr>
                          <a:rPr lang="es-CO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𝑁𝑏</m:t>
                        </m:r>
                      </m:e>
                    </m:d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=4×4</m:t>
                    </m:r>
                  </m:oMath>
                </a14:m>
                <a:endParaRPr kumimoji="0" lang="es-CO" altLang="es-CO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M Roman 10" panose="00000500000000000000" pitchFamily="50" charset="0"/>
                </a:endParaRPr>
              </a:p>
            </p:txBody>
          </p:sp>
        </mc:Choice>
        <mc:Fallback>
          <p:sp>
            <p:nvSpPr>
              <p:cNvPr id="24" name="Rectangle 1">
                <a:extLst>
                  <a:ext uri="{FF2B5EF4-FFF2-40B4-BE49-F238E27FC236}">
                    <a16:creationId xmlns:a16="http://schemas.microsoft.com/office/drawing/2014/main" id="{283A2904-4852-4782-BBC6-034C5CB9E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42" y="2967828"/>
                <a:ext cx="5807347" cy="1107996"/>
              </a:xfrm>
              <a:prstGeom prst="rect">
                <a:avLst/>
              </a:prstGeom>
              <a:blipFill>
                <a:blip r:embed="rId3"/>
                <a:stretch>
                  <a:fillRect l="-1366" t="-3297" r="-1366" b="-1044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1">
                <a:extLst>
                  <a:ext uri="{FF2B5EF4-FFF2-40B4-BE49-F238E27FC236}">
                    <a16:creationId xmlns:a16="http://schemas.microsoft.com/office/drawing/2014/main" id="{11BAF86E-BB29-4E4D-8FD3-897451739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9912" y="2917866"/>
                <a:ext cx="5807346" cy="1107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128588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Filtro Anisotrópico.  a) Original b)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𝑖𝑡𝑒𝑟𝑎𝑐𝑖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ó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c)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𝑖𝑡𝑒𝑟𝑎𝑐𝑖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ó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d)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𝑖𝑡𝑒𝑟𝑎𝑐𝑖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ó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kumimoji="0" lang="es-CO" altLang="es-CO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M Roman 10" panose="00000500000000000000" pitchFamily="50" charset="0"/>
                </a:endParaRPr>
              </a:p>
            </p:txBody>
          </p:sp>
        </mc:Choice>
        <mc:Fallback>
          <p:sp>
            <p:nvSpPr>
              <p:cNvPr id="29" name="Rectangle 1">
                <a:extLst>
                  <a:ext uri="{FF2B5EF4-FFF2-40B4-BE49-F238E27FC236}">
                    <a16:creationId xmlns:a16="http://schemas.microsoft.com/office/drawing/2014/main" id="{11BAF86E-BB29-4E4D-8FD3-897451739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9912" y="2917866"/>
                <a:ext cx="5807346" cy="1107996"/>
              </a:xfrm>
              <a:prstGeom prst="rect">
                <a:avLst/>
              </a:prstGeom>
              <a:blipFill>
                <a:blip r:embed="rId4"/>
                <a:stretch>
                  <a:fillRect l="-1366" t="-3315" r="-1366" b="-110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n 30">
            <a:extLst>
              <a:ext uri="{FF2B5EF4-FFF2-40B4-BE49-F238E27FC236}">
                <a16:creationId xmlns:a16="http://schemas.microsoft.com/office/drawing/2014/main" id="{BCE368C4-DF53-4515-B18B-7BED40087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729" y="1527828"/>
            <a:ext cx="5612993" cy="1440000"/>
          </a:xfrm>
          <a:prstGeom prst="rect">
            <a:avLst/>
          </a:prstGeom>
        </p:spPr>
      </p:pic>
      <p:sp>
        <p:nvSpPr>
          <p:cNvPr id="25" name="Rectangle 2">
            <a:extLst>
              <a:ext uri="{FF2B5EF4-FFF2-40B4-BE49-F238E27FC236}">
                <a16:creationId xmlns:a16="http://schemas.microsoft.com/office/drawing/2014/main" id="{AB5923CB-7567-49FD-B51A-85BFFF927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Resultado filtro media.  a) Original b)t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amNb=2×2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c)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tamNb=3×3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d)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tamNb=4×4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7E15F508-D976-47A0-877F-EB027BF6C7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55" y="1555779"/>
            <a:ext cx="572022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108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spc="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 de Filtrado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1">
                <a:extLst>
                  <a:ext uri="{FF2B5EF4-FFF2-40B4-BE49-F238E27FC236}">
                    <a16:creationId xmlns:a16="http://schemas.microsoft.com/office/drawing/2014/main" id="{283A2904-4852-4782-BBC6-034C5CB9E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42" y="2967828"/>
                <a:ext cx="5807347" cy="1107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128588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Resultado filtro media.  a) Original b)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2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𝑎𝑚</m:t>
                    </m:r>
                    <m:d>
                      <m:dPr>
                        <m:ctrlPr>
                          <a:rPr lang="es-CO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𝑁𝑏</m:t>
                        </m:r>
                      </m:e>
                    </m:d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=2×2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c)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𝑡𝑎𝑚</m:t>
                    </m:r>
                    <m:d>
                      <m:dPr>
                        <m:ctrlPr>
                          <a:rPr lang="es-CO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𝑁𝑏</m:t>
                        </m:r>
                      </m:e>
                    </m:d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=3×3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d)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𝑡𝑎𝑚</m:t>
                    </m:r>
                    <m:d>
                      <m:dPr>
                        <m:ctrlPr>
                          <a:rPr lang="es-CO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𝑁𝑏</m:t>
                        </m:r>
                      </m:e>
                    </m:d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=4×4</m:t>
                    </m:r>
                  </m:oMath>
                </a14:m>
                <a:endParaRPr kumimoji="0" lang="es-CO" altLang="es-CO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M Roman 10" panose="00000500000000000000" pitchFamily="50" charset="0"/>
                </a:endParaRPr>
              </a:p>
            </p:txBody>
          </p:sp>
        </mc:Choice>
        <mc:Fallback>
          <p:sp>
            <p:nvSpPr>
              <p:cNvPr id="24" name="Rectangle 1">
                <a:extLst>
                  <a:ext uri="{FF2B5EF4-FFF2-40B4-BE49-F238E27FC236}">
                    <a16:creationId xmlns:a16="http://schemas.microsoft.com/office/drawing/2014/main" id="{283A2904-4852-4782-BBC6-034C5CB9E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42" y="2967828"/>
                <a:ext cx="5807347" cy="1107996"/>
              </a:xfrm>
              <a:prstGeom prst="rect">
                <a:avLst/>
              </a:prstGeom>
              <a:blipFill>
                <a:blip r:embed="rId3"/>
                <a:stretch>
                  <a:fillRect l="-1366" t="-3297" r="-1366" b="-1044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1">
                <a:extLst>
                  <a:ext uri="{FF2B5EF4-FFF2-40B4-BE49-F238E27FC236}">
                    <a16:creationId xmlns:a16="http://schemas.microsoft.com/office/drawing/2014/main" id="{11BAF86E-BB29-4E4D-8FD3-897451739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9912" y="2917866"/>
                <a:ext cx="5807346" cy="1107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128588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Filtro Anisotrópico.  a) Original b)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𝑖𝑡𝑒𝑟𝑎𝑐𝑖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ó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c)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𝑖𝑡𝑒𝑟𝑎𝑐𝑖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ó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d)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𝑖𝑡𝑒𝑟𝑎𝑐𝑖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ó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kumimoji="0" lang="es-CO" altLang="es-CO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M Roman 10" panose="00000500000000000000" pitchFamily="50" charset="0"/>
                </a:endParaRPr>
              </a:p>
            </p:txBody>
          </p:sp>
        </mc:Choice>
        <mc:Fallback>
          <p:sp>
            <p:nvSpPr>
              <p:cNvPr id="29" name="Rectangle 1">
                <a:extLst>
                  <a:ext uri="{FF2B5EF4-FFF2-40B4-BE49-F238E27FC236}">
                    <a16:creationId xmlns:a16="http://schemas.microsoft.com/office/drawing/2014/main" id="{11BAF86E-BB29-4E4D-8FD3-897451739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9912" y="2917866"/>
                <a:ext cx="5807346" cy="1107996"/>
              </a:xfrm>
              <a:prstGeom prst="rect">
                <a:avLst/>
              </a:prstGeom>
              <a:blipFill>
                <a:blip r:embed="rId4"/>
                <a:stretch>
                  <a:fillRect l="-1366" t="-3315" r="-1366" b="-110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n 30">
            <a:extLst>
              <a:ext uri="{FF2B5EF4-FFF2-40B4-BE49-F238E27FC236}">
                <a16:creationId xmlns:a16="http://schemas.microsoft.com/office/drawing/2014/main" id="{BCE368C4-DF53-4515-B18B-7BED40087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729" y="1527828"/>
            <a:ext cx="5612993" cy="1440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DC39F21-44E7-49E9-965B-7F52EFE2A8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 bwMode="auto">
          <a:xfrm>
            <a:off x="3403462" y="4149291"/>
            <a:ext cx="5668085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1">
            <a:extLst>
              <a:ext uri="{FF2B5EF4-FFF2-40B4-BE49-F238E27FC236}">
                <a16:creationId xmlns:a16="http://schemas.microsoft.com/office/drawing/2014/main" id="{3A1583A0-4AB2-420A-B78F-1562EC6A0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268" y="5586909"/>
            <a:ext cx="580734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85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Filtro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Gausiano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.  a) Original b)</a:t>
            </a:r>
            <a:r>
              <a:rPr kumimoji="0" lang="es-CO" altLang="es-CO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Kernel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=</a:t>
            </a:r>
            <a:r>
              <a:rPr kumimoji="0" lang="es-CO" altLang="es-CO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2×2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 c)</a:t>
            </a:r>
            <a:r>
              <a:rPr kumimoji="0" lang="es-CO" altLang="es-CO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Kernel</a:t>
            </a:r>
            <a:r>
              <a:rPr kumimoji="0" lang="es-CO" altLang="es-CO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=3×3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 d)</a:t>
            </a:r>
            <a:r>
              <a:rPr kumimoji="0" lang="es-CO" altLang="es-CO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Kernel</a:t>
            </a:r>
            <a:r>
              <a:rPr kumimoji="0" lang="es-CO" altLang="es-CO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 Roman 10" panose="00000500000000000000" pitchFamily="50" charset="0"/>
                <a:ea typeface="Times New Roman" panose="02020603050405020304" pitchFamily="18" charset="0"/>
              </a:rPr>
              <a:t>=4×4</a:t>
            </a:r>
            <a:endParaRPr kumimoji="0" lang="es-CO" altLang="es-CO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 Roman 10" panose="00000500000000000000" pitchFamily="50" charset="0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AB5923CB-7567-49FD-B51A-85BFFF927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Resultado filtro media.  a) Original b)t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amNb=2×2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c)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tamNb=3×3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d)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tamNb=4×4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7E15F508-D976-47A0-877F-EB027BF6C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55" y="1555779"/>
            <a:ext cx="572022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057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spc="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 de Filtrado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AB5923CB-7567-49FD-B51A-85BFFF927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Resultado filtro media.  a) Original b)t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amNb=2×2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c)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tamNb=3×3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d)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tamNb=4×4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26C479E-7660-4A2C-9D99-17506BA5B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666619"/>
            <a:ext cx="4844572" cy="32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31F180F-16C0-4E9D-8338-F200AE0E1007}"/>
                  </a:ext>
                </a:extLst>
              </p:cNvPr>
              <p:cNvSpPr txBox="1"/>
              <p:nvPr/>
            </p:nvSpPr>
            <p:spPr>
              <a:xfrm>
                <a:off x="240803" y="4830111"/>
                <a:ext cx="4881209" cy="1494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8270" algn="just">
                  <a:lnSpc>
                    <a:spcPct val="105000"/>
                  </a:lnSpc>
                </a:pPr>
                <a:r>
                  <a:rPr lang="es-CO" sz="2200" dirty="0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V</a:t>
                </a:r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ariación Total con norma Gradiente. Iteraciones=2 a) Original b)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c)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=0.009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d)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=0.02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e) 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=0.07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f) 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=0.09</m:t>
                    </m:r>
                  </m:oMath>
                </a14:m>
                <a:endParaRPr lang="es-CO" sz="2200" dirty="0">
                  <a:effectLst/>
                  <a:latin typeface="LM Roman 10" panose="00000500000000000000" pitchFamily="50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31F180F-16C0-4E9D-8338-F200AE0E1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03" y="4830111"/>
                <a:ext cx="4881209" cy="1494705"/>
              </a:xfrm>
              <a:prstGeom prst="rect">
                <a:avLst/>
              </a:prstGeom>
              <a:blipFill>
                <a:blip r:embed="rId4"/>
                <a:stretch>
                  <a:fillRect l="-1625" t="-2846" r="-1750" b="-731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84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33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spc="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 de Filtrado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AB5923CB-7567-49FD-B51A-85BFFF927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Resultado filtro media.  a) Original b)t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amNb=2×2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c)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tamNb=3×3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d)</a:t>
            </a:r>
            <a:r>
              <a:rPr kumimoji="0" lang="es-CO" altLang="es-CO" sz="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tamNb=4×4</a:t>
            </a:r>
            <a:r>
              <a:rPr kumimoji="0" lang="es-CO" altLang="es-CO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26C479E-7660-4A2C-9D99-17506BA5B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666619"/>
            <a:ext cx="4844572" cy="32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31F180F-16C0-4E9D-8338-F200AE0E1007}"/>
                  </a:ext>
                </a:extLst>
              </p:cNvPr>
              <p:cNvSpPr txBox="1"/>
              <p:nvPr/>
            </p:nvSpPr>
            <p:spPr>
              <a:xfrm>
                <a:off x="240803" y="4830111"/>
                <a:ext cx="4881209" cy="1494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8270" algn="just">
                  <a:lnSpc>
                    <a:spcPct val="105000"/>
                  </a:lnSpc>
                </a:pPr>
                <a:r>
                  <a:rPr lang="es-CO" sz="2200" dirty="0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V</a:t>
                </a:r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ariación Total con norma Gradiente. Iteraciones=2 a) Original b)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=0.005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c)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=0.009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d)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=0.02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e) 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=0.07</m:t>
                    </m:r>
                  </m:oMath>
                </a14:m>
                <a:r>
                  <a:rPr lang="es-CO" sz="2200" dirty="0">
                    <a:effectLst/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f) </a:t>
                </a:r>
                <a14:m>
                  <m:oMath xmlns:m="http://schemas.openxmlformats.org/officeDocument/2006/math"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  <m:r>
                      <a:rPr lang="es-CO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=0.09</m:t>
                    </m:r>
                  </m:oMath>
                </a14:m>
                <a:endParaRPr lang="es-CO" sz="2200" dirty="0">
                  <a:effectLst/>
                  <a:latin typeface="LM Roman 10" panose="00000500000000000000" pitchFamily="50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31F180F-16C0-4E9D-8338-F200AE0E1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03" y="4830111"/>
                <a:ext cx="4881209" cy="1494705"/>
              </a:xfrm>
              <a:prstGeom prst="rect">
                <a:avLst/>
              </a:prstGeom>
              <a:blipFill>
                <a:blip r:embed="rId4"/>
                <a:stretch>
                  <a:fillRect l="-1625" t="-2846" r="-1750" b="-731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n 21">
            <a:extLst>
              <a:ext uri="{FF2B5EF4-FFF2-40B4-BE49-F238E27FC236}">
                <a16:creationId xmlns:a16="http://schemas.microsoft.com/office/drawing/2014/main" id="{4E23A0E4-ED7F-4F72-B992-F215C2AE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63" y="1666619"/>
            <a:ext cx="4804237" cy="32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B2AAB5C-5B26-4C0F-AD46-F6ED3C3C8968}"/>
                  </a:ext>
                </a:extLst>
              </p:cNvPr>
              <p:cNvSpPr txBox="1"/>
              <p:nvPr/>
            </p:nvSpPr>
            <p:spPr>
              <a:xfrm>
                <a:off x="6261653" y="4830111"/>
                <a:ext cx="5499652" cy="1146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8270" algn="just">
                  <a:lnSpc>
                    <a:spcPct val="105000"/>
                  </a:lnSpc>
                </a:pPr>
                <a:r>
                  <a:rPr lang="es-CO" sz="2200" dirty="0">
                    <a:latin typeface="LM Roman 10" panose="00000500000000000000" pitchFamily="50" charset="0"/>
                  </a:rPr>
                  <a:t>non-local </a:t>
                </a:r>
                <a:r>
                  <a:rPr lang="es-CO" sz="2200" dirty="0" err="1">
                    <a:latin typeface="LM Roman 10" panose="00000500000000000000" pitchFamily="50" charset="0"/>
                  </a:rPr>
                  <a:t>means</a:t>
                </a:r>
                <a:r>
                  <a:rPr lang="es-CO" sz="2200" dirty="0">
                    <a:latin typeface="LM Roman 10" panose="00000500000000000000" pitchFamily="50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s-CO" sz="2200" i="1"/>
                      <m:t>𝑆𝑊</m:t>
                    </m:r>
                    <m:r>
                      <a:rPr lang="es-CO" sz="2200" i="1"/>
                      <m:t>=15</m:t>
                    </m:r>
                  </m:oMath>
                </a14:m>
                <a:r>
                  <a:rPr lang="es-CO" sz="2200" dirty="0">
                    <a:latin typeface="LM Roman 10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sz="2200" i="1"/>
                      <m:t>𝑆𝑢𝑎𝑣𝑖𝑧𝑎𝑑𝑜</m:t>
                    </m:r>
                    <m:r>
                      <a:rPr lang="es-CO" sz="2200" i="1"/>
                      <m:t>=4</m:t>
                    </m:r>
                    <m:sSup>
                      <m:sSupPr>
                        <m:ctrlPr>
                          <a:rPr lang="es-CO" sz="2200" i="1"/>
                        </m:ctrlPr>
                      </m:sSupPr>
                      <m:e>
                        <m:r>
                          <a:rPr lang="es-CO" sz="2200" i="1"/>
                          <m:t>𝐸</m:t>
                        </m:r>
                      </m:e>
                      <m:sup>
                        <m:r>
                          <a:rPr lang="es-CO" sz="2200" i="1"/>
                          <m:t>−4</m:t>
                        </m:r>
                      </m:sup>
                    </m:sSup>
                  </m:oMath>
                </a14:m>
                <a:r>
                  <a:rPr lang="es-CO" sz="2200" dirty="0">
                    <a:latin typeface="LM Roman 10" panose="00000500000000000000" pitchFamily="50" charset="0"/>
                  </a:rPr>
                  <a:t> a) Original b) </a:t>
                </a:r>
                <a14:m>
                  <m:oMath xmlns:m="http://schemas.openxmlformats.org/officeDocument/2006/math">
                    <m:r>
                      <a:rPr lang="es-CO" sz="2200" i="1"/>
                      <m:t>𝐶𝑊</m:t>
                    </m:r>
                    <m:r>
                      <a:rPr lang="es-CO" sz="2200" i="1"/>
                      <m:t>=</m:t>
                    </m:r>
                    <m:r>
                      <a:rPr lang="es-CO" sz="2200" i="1"/>
                      <m:t>𝑑𝑒𝑓𝑎𝑢𝑙𝑡</m:t>
                    </m:r>
                  </m:oMath>
                </a14:m>
                <a:r>
                  <a:rPr lang="es-CO" sz="2200" dirty="0">
                    <a:latin typeface="LM Roman 10" panose="00000500000000000000" pitchFamily="50" charset="0"/>
                  </a:rPr>
                  <a:t> c) </a:t>
                </a:r>
                <a14:m>
                  <m:oMath xmlns:m="http://schemas.openxmlformats.org/officeDocument/2006/math">
                    <m:r>
                      <a:rPr lang="es-CO" sz="2200" i="1"/>
                      <m:t>𝐶𝑊</m:t>
                    </m:r>
                    <m:r>
                      <a:rPr lang="es-CO" sz="2200" i="1"/>
                      <m:t>=3</m:t>
                    </m:r>
                  </m:oMath>
                </a14:m>
                <a:r>
                  <a:rPr lang="es-CO" sz="2200" dirty="0">
                    <a:latin typeface="LM Roman 10" panose="00000500000000000000" pitchFamily="50" charset="0"/>
                  </a:rPr>
                  <a:t> d) </a:t>
                </a:r>
                <a14:m>
                  <m:oMath xmlns:m="http://schemas.openxmlformats.org/officeDocument/2006/math">
                    <m:r>
                      <a:rPr lang="es-CO" sz="2200" i="1"/>
                      <m:t> </m:t>
                    </m:r>
                    <m:r>
                      <a:rPr lang="es-CO" sz="2200" i="1"/>
                      <m:t>𝐶𝑊</m:t>
                    </m:r>
                    <m:r>
                      <a:rPr lang="es-CO" sz="2200" i="1"/>
                      <m:t>=5</m:t>
                    </m:r>
                  </m:oMath>
                </a14:m>
                <a:r>
                  <a:rPr lang="es-CO" sz="2200" dirty="0">
                    <a:latin typeface="LM Roman 10" panose="00000500000000000000" pitchFamily="50" charset="0"/>
                  </a:rPr>
                  <a:t> e) </a:t>
                </a:r>
                <a14:m>
                  <m:oMath xmlns:m="http://schemas.openxmlformats.org/officeDocument/2006/math">
                    <m:r>
                      <a:rPr lang="es-CO" sz="2200" i="1"/>
                      <m:t>𝐶𝑊</m:t>
                    </m:r>
                    <m:r>
                      <a:rPr lang="es-CO" sz="2200" i="1"/>
                      <m:t>=7</m:t>
                    </m:r>
                  </m:oMath>
                </a14:m>
                <a:r>
                  <a:rPr lang="es-CO" sz="2200" dirty="0">
                    <a:latin typeface="LM Roman 10" panose="00000500000000000000" pitchFamily="50" charset="0"/>
                  </a:rPr>
                  <a:t> f) </a:t>
                </a:r>
                <a14:m>
                  <m:oMath xmlns:m="http://schemas.openxmlformats.org/officeDocument/2006/math">
                    <m:r>
                      <a:rPr lang="es-CO" sz="2200" i="1"/>
                      <m:t>𝐶𝑊</m:t>
                    </m:r>
                    <m:r>
                      <a:rPr lang="es-CO" sz="2200" i="1"/>
                      <m:t>=11</m:t>
                    </m:r>
                  </m:oMath>
                </a14:m>
                <a:endParaRPr lang="es-CO" sz="2200" dirty="0">
                  <a:effectLst/>
                  <a:latin typeface="LM Roman 10" panose="00000500000000000000" pitchFamily="50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B2AAB5C-5B26-4C0F-AD46-F6ED3C3C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653" y="4830111"/>
                <a:ext cx="5499652" cy="1146339"/>
              </a:xfrm>
              <a:prstGeom prst="rect">
                <a:avLst/>
              </a:prstGeom>
              <a:blipFill>
                <a:blip r:embed="rId6"/>
                <a:stretch>
                  <a:fillRect l="-111" t="-3723" r="-1441" b="-1010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12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34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spc="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s-CO" sz="3600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magen Referencia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F7ADB78-E531-40EC-AB0E-60163A492445}"/>
              </a:ext>
            </a:extLst>
          </p:cNvPr>
          <p:cNvSpPr txBox="1"/>
          <p:nvPr/>
        </p:nvSpPr>
        <p:spPr>
          <a:xfrm>
            <a:off x="4721883" y="5729189"/>
            <a:ext cx="313169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ES" sz="2400" dirty="0" err="1">
                <a:latin typeface="LM Roman 10" panose="00000500000000000000" pitchFamily="50" charset="0"/>
              </a:rPr>
              <a:t>Blurred</a:t>
            </a:r>
            <a:endParaRPr lang="es-ES" sz="2400" dirty="0">
              <a:latin typeface="LM Roman 10" panose="00000500000000000000" pitchFamily="50" charset="0"/>
            </a:endParaRPr>
          </a:p>
          <a:p>
            <a:pPr algn="ctr"/>
            <a:r>
              <a:rPr lang="es-ES" sz="2400" dirty="0">
                <a:latin typeface="LM Roman 10" panose="00000500000000000000" pitchFamily="50" charset="0"/>
              </a:rPr>
              <a:t>+-2% Ruido Gaussiano</a:t>
            </a:r>
            <a:endParaRPr lang="es-CO" sz="2400" dirty="0">
              <a:latin typeface="LM Roman 10" panose="00000500000000000000" pitchFamily="50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1EC0D7E-4DD5-4CE1-87A2-0568F2913AEC}"/>
              </a:ext>
            </a:extLst>
          </p:cNvPr>
          <p:cNvSpPr txBox="1"/>
          <p:nvPr/>
        </p:nvSpPr>
        <p:spPr>
          <a:xfrm>
            <a:off x="1531867" y="5727064"/>
            <a:ext cx="109324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400" dirty="0">
                <a:latin typeface="LM Roman 10" panose="00000500000000000000" pitchFamily="50" charset="0"/>
              </a:rPr>
              <a:t>Original</a:t>
            </a:r>
            <a:endParaRPr lang="es-CO" sz="2400" dirty="0">
              <a:latin typeface="LM Roman 10" panose="00000500000000000000" pitchFamily="50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920C1C7-15D6-41DB-8485-96AD955247E5}"/>
              </a:ext>
            </a:extLst>
          </p:cNvPr>
          <p:cNvSpPr txBox="1"/>
          <p:nvPr/>
        </p:nvSpPr>
        <p:spPr>
          <a:xfrm>
            <a:off x="9387941" y="5641937"/>
            <a:ext cx="189795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ES" sz="2400" dirty="0">
                <a:latin typeface="LM Roman 10" panose="00000500000000000000" pitchFamily="50" charset="0"/>
              </a:rPr>
              <a:t>Filtrada </a:t>
            </a:r>
            <a:r>
              <a:rPr lang="es-ES" sz="2400" dirty="0" err="1">
                <a:latin typeface="LM Roman 10" panose="00000500000000000000" pitchFamily="50" charset="0"/>
              </a:rPr>
              <a:t>NLM</a:t>
            </a:r>
            <a:endParaRPr lang="es-CO" sz="2400" dirty="0">
              <a:latin typeface="LM Roman 10" panose="00000500000000000000" pitchFamily="50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29D92BA-8524-4966-BB06-61AB1314C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12" y="2072156"/>
            <a:ext cx="3595588" cy="3600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554415F-295C-492C-9F98-E69EF515A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085" y="2016874"/>
            <a:ext cx="3608944" cy="3600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A8EE1A0-5046-4AC1-8FB7-4E132B97F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78" y="2041937"/>
            <a:ext cx="36268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15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35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93795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Filtro inverso y Truncado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15" name="filtro inverso">
            <a:hlinkClick r:id="" action="ppaction://media"/>
            <a:extLst>
              <a:ext uri="{FF2B5EF4-FFF2-40B4-BE49-F238E27FC236}">
                <a16:creationId xmlns:a16="http://schemas.microsoft.com/office/drawing/2014/main" id="{1948DB5F-E996-4757-AE96-6AEF0C8E26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008" b="8899"/>
          <a:stretch/>
        </p:blipFill>
        <p:spPr>
          <a:xfrm>
            <a:off x="2937558" y="1219250"/>
            <a:ext cx="6590963" cy="54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6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Filtro Wiener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2" name="WIENER">
            <a:hlinkClick r:id="" action="ppaction://media"/>
            <a:extLst>
              <a:ext uri="{FF2B5EF4-FFF2-40B4-BE49-F238E27FC236}">
                <a16:creationId xmlns:a16="http://schemas.microsoft.com/office/drawing/2014/main" id="{60E12133-84AA-449D-85FD-244D24818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7818" b="8559"/>
          <a:stretch/>
        </p:blipFill>
        <p:spPr>
          <a:xfrm>
            <a:off x="3138608" y="1219250"/>
            <a:ext cx="6766013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37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4283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Richardson Lucy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3" name="rICHARDSON lUCY">
            <a:hlinkClick r:id="" action="ppaction://media"/>
            <a:extLst>
              <a:ext uri="{FF2B5EF4-FFF2-40B4-BE49-F238E27FC236}">
                <a16:creationId xmlns:a16="http://schemas.microsoft.com/office/drawing/2014/main" id="{21F7523E-B400-48FE-8AD4-A9F8B854E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009" b="8488"/>
          <a:stretch/>
        </p:blipFill>
        <p:spPr>
          <a:xfrm>
            <a:off x="3070495" y="1195019"/>
            <a:ext cx="6819146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38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FC888827-09D2-443D-AE90-5633EF29664D}"/>
                  </a:ext>
                </a:extLst>
              </p:cNvPr>
              <p:cNvSpPr/>
              <p:nvPr/>
            </p:nvSpPr>
            <p:spPr>
              <a:xfrm>
                <a:off x="898358" y="1764772"/>
                <a:ext cx="1045544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s-ES" sz="2600" dirty="0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Usando la descomposición por valores singulares </a:t>
                </a:r>
                <a:r>
                  <a:rPr lang="es-ES" sz="2600" dirty="0" err="1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SVD</a:t>
                </a:r>
                <a:r>
                  <a:rPr lang="es-ES" sz="2600" dirty="0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s-ES" sz="2600" dirty="0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Conocemos un </a:t>
                </a:r>
                <a14:m>
                  <m:oMath xmlns:m="http://schemas.openxmlformats.org/officeDocument/2006/math">
                    <m:r>
                      <a:rPr lang="es-ES" sz="26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s-CO" sz="2600" dirty="0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 o un K factible (desde el punto de vista de </a:t>
                </a:r>
                <a:r>
                  <a:rPr lang="es-CO" sz="2600" dirty="0" err="1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DPC</a:t>
                </a:r>
                <a:r>
                  <a:rPr lang="es-CO" sz="2600" dirty="0">
                    <a:latin typeface="LM Roman 10" panose="00000500000000000000" pitchFamily="50" charset="0"/>
                    <a:ea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FC888827-09D2-443D-AE90-5633EF296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58" y="1764772"/>
                <a:ext cx="10455442" cy="892552"/>
              </a:xfrm>
              <a:prstGeom prst="rect">
                <a:avLst/>
              </a:prstGeom>
              <a:blipFill>
                <a:blip r:embed="rId3"/>
                <a:stretch>
                  <a:fillRect l="-874" t="-5442" b="-1700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n 18">
            <a:extLst>
              <a:ext uri="{FF2B5EF4-FFF2-40B4-BE49-F238E27FC236}">
                <a16:creationId xmlns:a16="http://schemas.microsoft.com/office/drawing/2014/main" id="{0BD41676-E6CA-436E-B2C8-1172692FC6F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765" y="2454929"/>
            <a:ext cx="5618701" cy="417889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6FE4AF1-ECCF-4564-BC26-EB846309D607}"/>
                  </a:ext>
                </a:extLst>
              </p:cNvPr>
              <p:cNvSpPr txBox="1"/>
              <p:nvPr/>
            </p:nvSpPr>
            <p:spPr>
              <a:xfrm>
                <a:off x="6832107" y="3968199"/>
                <a:ext cx="315009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𝑈𝑆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6FE4AF1-ECCF-4564-BC26-EB846309D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07" y="3968199"/>
                <a:ext cx="3150093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Marcador de pie de página 14">
            <a:extLst>
              <a:ext uri="{FF2B5EF4-FFF2-40B4-BE49-F238E27FC236}">
                <a16:creationId xmlns:a16="http://schemas.microsoft.com/office/drawing/2014/main" id="{A6DC2CCB-B89A-4155-B078-A6D55B44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13103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39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Grafico Picard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18F0C7-1406-4070-BE82-15E792E3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694" y="1389692"/>
            <a:ext cx="932206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02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Contexto y Motivación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58602" y="1797780"/>
            <a:ext cx="449858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Temática apuntada:</a:t>
            </a:r>
          </a:p>
          <a:p>
            <a:pPr algn="just"/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Imágenes Correlacionadas de Telescopios</a:t>
            </a:r>
            <a:endParaRPr lang="es-CO" sz="26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B70C4FF-B6DC-4D6D-B263-EC176E5FF5DD}"/>
              </a:ext>
            </a:extLst>
          </p:cNvPr>
          <p:cNvSpPr txBox="1"/>
          <p:nvPr/>
        </p:nvSpPr>
        <p:spPr>
          <a:xfrm>
            <a:off x="1568954" y="5688969"/>
            <a:ext cx="9054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/>
              <a:t>Fuente: </a:t>
            </a:r>
            <a:r>
              <a:rPr lang="es-CO" dirty="0"/>
              <a:t>Online </a:t>
            </a:r>
            <a:r>
              <a:rPr lang="es-CO" dirty="0" err="1"/>
              <a:t>estimation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wavefront</a:t>
            </a:r>
            <a:r>
              <a:rPr lang="es-CO" dirty="0"/>
              <a:t> </a:t>
            </a:r>
            <a:r>
              <a:rPr lang="es-CO" dirty="0" err="1"/>
              <a:t>outer</a:t>
            </a:r>
            <a:r>
              <a:rPr lang="es-CO" dirty="0"/>
              <a:t> </a:t>
            </a:r>
            <a:r>
              <a:rPr lang="es-CO" dirty="0" err="1"/>
              <a:t>scale</a:t>
            </a:r>
            <a:r>
              <a:rPr lang="es-CO" dirty="0"/>
              <a:t> </a:t>
            </a:r>
            <a:r>
              <a:rPr lang="es-CO" dirty="0" err="1"/>
              <a:t>profile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</a:t>
            </a:r>
            <a:r>
              <a:rPr lang="es-CO" dirty="0" err="1"/>
              <a:t>adaptive</a:t>
            </a:r>
            <a:r>
              <a:rPr lang="es-CO" dirty="0"/>
              <a:t> </a:t>
            </a:r>
            <a:r>
              <a:rPr lang="es-CO" dirty="0" err="1"/>
              <a:t>optics</a:t>
            </a:r>
            <a:r>
              <a:rPr lang="es-CO" dirty="0"/>
              <a:t> </a:t>
            </a:r>
            <a:r>
              <a:rPr lang="es-CO" dirty="0" err="1"/>
              <a:t>telemetry</a:t>
            </a:r>
            <a:r>
              <a:rPr lang="es-ES" dirty="0"/>
              <a:t> </a:t>
            </a:r>
            <a:r>
              <a:rPr lang="en-US" dirty="0"/>
              <a:t> </a:t>
            </a:r>
          </a:p>
          <a:p>
            <a:pPr algn="ctr"/>
            <a:r>
              <a:rPr lang="es-CO" dirty="0"/>
              <a:t>Guesalaga A. </a:t>
            </a:r>
            <a:r>
              <a:rPr lang="es-ES" dirty="0"/>
              <a:t>et al. [1] </a:t>
            </a:r>
            <a:endParaRPr lang="es-CO" dirty="0"/>
          </a:p>
        </p:txBody>
      </p:sp>
      <p:sp>
        <p:nvSpPr>
          <p:cNvPr id="26" name="Marcador de pie de página 14">
            <a:extLst>
              <a:ext uri="{FF2B5EF4-FFF2-40B4-BE49-F238E27FC236}">
                <a16:creationId xmlns:a16="http://schemas.microsoft.com/office/drawing/2014/main" id="{C9ED9507-895C-415C-BB22-AA39E606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9FAB22C-B00B-4865-9964-01B7CD922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7" t="4976" r="1162" b="1353"/>
          <a:stretch/>
        </p:blipFill>
        <p:spPr bwMode="auto">
          <a:xfrm>
            <a:off x="6516839" y="1228610"/>
            <a:ext cx="4464000" cy="4354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882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40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34161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Heurístico </a:t>
            </a:r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TSVD</a:t>
            </a:r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2" name="K TSVD">
            <a:hlinkClick r:id="" action="ppaction://media"/>
            <a:extLst>
              <a:ext uri="{FF2B5EF4-FFF2-40B4-BE49-F238E27FC236}">
                <a16:creationId xmlns:a16="http://schemas.microsoft.com/office/drawing/2014/main" id="{E7DFDF9F-D58A-4EC1-8EB4-E6AA479E57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949" t="7365" r="9574" b="8489"/>
          <a:stretch/>
        </p:blipFill>
        <p:spPr>
          <a:xfrm>
            <a:off x="3581401" y="1117650"/>
            <a:ext cx="568779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9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41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34161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Curva L </a:t>
            </a:r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TSVD</a:t>
            </a:r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7E8B62D-1098-4378-AAE7-C72297C5B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929" y="1723240"/>
            <a:ext cx="5464932" cy="442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FCC0CA5-573C-42CF-8CB1-E4DBC19D7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7" y="1723240"/>
            <a:ext cx="5464932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6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42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34161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Curva L </a:t>
            </a:r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TSVD</a:t>
            </a:r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7766B7-3B08-4FB2-B745-F91C1508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075" y="613950"/>
            <a:ext cx="6574196" cy="62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99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43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34161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GCV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TSVD</a:t>
            </a:r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FA77ED-C13A-4030-8157-CC975B4B9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15" y="1412781"/>
            <a:ext cx="5905369" cy="47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46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44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34161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GCV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TSVD</a:t>
            </a:r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DD7838-7C6B-4BA5-9AA6-C10B7FB5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9" y="1593063"/>
            <a:ext cx="11020800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16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45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DP </a:t>
            </a:r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TSVD</a:t>
            </a:r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2" name="DP Principio discrepancia">
            <a:hlinkClick r:id="" action="ppaction://media"/>
            <a:extLst>
              <a:ext uri="{FF2B5EF4-FFF2-40B4-BE49-F238E27FC236}">
                <a16:creationId xmlns:a16="http://schemas.microsoft.com/office/drawing/2014/main" id="{C44B8635-9BE3-4936-8126-05F99B7476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90" t="7890" r="1948" b="10069"/>
          <a:stretch/>
        </p:blipFill>
        <p:spPr>
          <a:xfrm>
            <a:off x="2847900" y="1026000"/>
            <a:ext cx="6879657" cy="5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1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46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NCP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TSVD</a:t>
            </a:r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47F2A3-55D1-4442-836E-8E2C4407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06" y="1340581"/>
            <a:ext cx="627672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32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47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NCP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TSVD</a:t>
            </a:r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9E7D81A-8323-4312-84C1-473E9FAAB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0" y="1615684"/>
            <a:ext cx="118079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68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48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QOC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TSVD</a:t>
            </a:r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67CADC8-099F-47ED-8477-F7B8EC1C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973" y="1368475"/>
            <a:ext cx="6118053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4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49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QOC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TSVD</a:t>
            </a:r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75F675-608D-4FFF-8E34-67F93827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0" y="1615684"/>
            <a:ext cx="118079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7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Contexto y Motivación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98358" y="1764772"/>
            <a:ext cx="996991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Temática apuntada: Imágenes Correlacionadas de Telescopios</a:t>
            </a:r>
            <a:endParaRPr lang="es-CO" sz="26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301F8F0-6924-4CD1-9434-01F525C4A82F}"/>
              </a:ext>
            </a:extLst>
          </p:cNvPr>
          <p:cNvSpPr/>
          <p:nvPr/>
        </p:nvSpPr>
        <p:spPr>
          <a:xfrm>
            <a:off x="898358" y="2294996"/>
            <a:ext cx="996991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7 métodos iniciales deconvolución [2-5].</a:t>
            </a:r>
            <a:endParaRPr lang="es-CO" sz="26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36B03BE-1A17-48BB-BA90-D824CD30D6C7}"/>
              </a:ext>
            </a:extLst>
          </p:cNvPr>
          <p:cNvSpPr/>
          <p:nvPr/>
        </p:nvSpPr>
        <p:spPr>
          <a:xfrm>
            <a:off x="898358" y="2919193"/>
            <a:ext cx="104554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+11 Métodos Aplicados (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Heuristica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, curva L ,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GCV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, DP,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NCP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…) [6].</a:t>
            </a:r>
            <a:endParaRPr lang="es-CO" sz="26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5F27439-A009-44A3-874B-C2B863998DD7}"/>
              </a:ext>
            </a:extLst>
          </p:cNvPr>
          <p:cNvSpPr/>
          <p:nvPr/>
        </p:nvSpPr>
        <p:spPr>
          <a:xfrm>
            <a:off x="898358" y="3483350"/>
            <a:ext cx="996991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Regularización por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TSVD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, Tikhonov y Variación total</a:t>
            </a:r>
            <a:endParaRPr lang="es-CO" sz="26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7C757E2-E371-43EE-A8C6-0BA8A6D7A955}"/>
                  </a:ext>
                </a:extLst>
              </p:cNvPr>
              <p:cNvSpPr txBox="1"/>
              <p:nvPr/>
            </p:nvSpPr>
            <p:spPr>
              <a:xfrm>
                <a:off x="3715326" y="4562061"/>
                <a:ext cx="5140439" cy="491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s-ES" sz="24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m:rPr>
                                  <m:sty m:val="p"/>
                                </m:rPr>
                                <a:rPr lang="es-ES" sz="24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s-CO" sz="2400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7C757E2-E371-43EE-A8C6-0BA8A6D7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326" y="4562061"/>
                <a:ext cx="5140439" cy="49199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Marcador de pie de página 14">
            <a:extLst>
              <a:ext uri="{FF2B5EF4-FFF2-40B4-BE49-F238E27FC236}">
                <a16:creationId xmlns:a16="http://schemas.microsoft.com/office/drawing/2014/main" id="{23A4DE16-6FF2-4B13-80A0-B73573597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40250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9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50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Heurística Tikhonov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2" name="TIK LAMB">
            <a:hlinkClick r:id="" action="ppaction://media"/>
            <a:extLst>
              <a:ext uri="{FF2B5EF4-FFF2-40B4-BE49-F238E27FC236}">
                <a16:creationId xmlns:a16="http://schemas.microsoft.com/office/drawing/2014/main" id="{30A9F624-0326-4A42-97BA-DB9A52EE19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105" t="8008" r="4990" b="10348"/>
          <a:stretch/>
        </p:blipFill>
        <p:spPr>
          <a:xfrm>
            <a:off x="3304340" y="1058740"/>
            <a:ext cx="6358652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7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51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Curva L Tikhonov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107996-5F58-4A6E-B057-010CB6F3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40" y="1468071"/>
            <a:ext cx="5864802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7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52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Curva L Tikhonov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81ED1-5295-48AC-8C5C-F98B0DFA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0" y="1615684"/>
            <a:ext cx="118079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0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53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GCV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Tikhonov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8951644-2586-412A-844C-554182C5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40" y="1331989"/>
            <a:ext cx="5871372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04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54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GCV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Tikhonov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CC44A5-8178-473D-B225-E94ECC18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0" y="1762421"/>
            <a:ext cx="118079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0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55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GCV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Tikhonov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CC44A5-8178-473D-B225-E94ECC18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0" y="1762421"/>
            <a:ext cx="118079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66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56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NCP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Tikhonov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47F2A3-55D1-4442-836E-8E2C4407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7449" y="1340581"/>
            <a:ext cx="626823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38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57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NCP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Tikhonov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9B9590-ABD2-40DB-8063-9372AD5B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0" y="1735379"/>
            <a:ext cx="118079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6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58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QOC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Tikhonov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67CADC8-099F-47ED-8477-F7B8EC1C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8741" y="1368475"/>
            <a:ext cx="5974517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89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59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QOC</a:t>
            </a:r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 Tikhonov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526C63-C915-4B5A-98A3-3FEFE12B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32" y="1615684"/>
            <a:ext cx="83817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6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Contexto y Motivación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7C757E2-E371-43EE-A8C6-0BA8A6D7A955}"/>
                  </a:ext>
                </a:extLst>
              </p:cNvPr>
              <p:cNvSpPr txBox="1"/>
              <p:nvPr/>
            </p:nvSpPr>
            <p:spPr>
              <a:xfrm>
                <a:off x="3727754" y="1062961"/>
                <a:ext cx="5140439" cy="491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s-ES" sz="24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7C757E2-E371-43EE-A8C6-0BA8A6D7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754" y="1062961"/>
                <a:ext cx="5140439" cy="49199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Marcador de pie de página 14">
            <a:extLst>
              <a:ext uri="{FF2B5EF4-FFF2-40B4-BE49-F238E27FC236}">
                <a16:creationId xmlns:a16="http://schemas.microsoft.com/office/drawing/2014/main" id="{23A4DE16-6FF2-4B13-80A0-B73573597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0183F78-9E2C-4F1D-B0BA-8A32A5C1B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00" y="1573384"/>
            <a:ext cx="7488000" cy="4865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04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60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L1 Magic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8A7CA5-8E73-4343-B2AF-772BF064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606" y="1480769"/>
            <a:ext cx="859024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38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61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TwIST L Pesada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91B04C-1820-47C0-8884-53CDB5DCE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54"/>
          <a:stretch/>
        </p:blipFill>
        <p:spPr>
          <a:xfrm>
            <a:off x="2737973" y="1195019"/>
            <a:ext cx="7183752" cy="55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89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62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TwIST TV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2" name="TwIST TV">
            <a:hlinkClick r:id="" action="ppaction://media"/>
            <a:extLst>
              <a:ext uri="{FF2B5EF4-FFF2-40B4-BE49-F238E27FC236}">
                <a16:creationId xmlns:a16="http://schemas.microsoft.com/office/drawing/2014/main" id="{495207E0-98E5-48F1-B831-41BDBCF669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738" t="8094" r="6428" b="9208"/>
          <a:stretch/>
        </p:blipFill>
        <p:spPr>
          <a:xfrm>
            <a:off x="3346526" y="1168450"/>
            <a:ext cx="591008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5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63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-652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Métricas de Referencia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729C2CF7-F785-4B87-A84D-BC58FFF843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734197"/>
              </p:ext>
            </p:extLst>
          </p:nvPr>
        </p:nvGraphicFramePr>
        <p:xfrm>
          <a:off x="1005580" y="1253929"/>
          <a:ext cx="10564297" cy="5092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4" imgW="5707276" imgH="2750767" progId="Excel.Sheet.12">
                  <p:embed/>
                </p:oleObj>
              </mc:Choice>
              <mc:Fallback>
                <p:oleObj name="Worksheet" r:id="rId4" imgW="5707276" imgH="275076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5580" y="1253929"/>
                        <a:ext cx="10564297" cy="5092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212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64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79043" y="2749550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785159" y="311266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CONTINUARA…</a:t>
            </a:r>
          </a:p>
          <a:p>
            <a:pPr algn="ctr"/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1596385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65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79043" y="2749550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38200" y="2861503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TRABAJO FUTURO</a:t>
            </a: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1656983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66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79043" y="2749550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785159" y="311266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pPr algn="ctr"/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pie de página 14">
            <a:extLst>
              <a:ext uri="{FF2B5EF4-FFF2-40B4-BE49-F238E27FC236}">
                <a16:creationId xmlns:a16="http://schemas.microsoft.com/office/drawing/2014/main" id="{BF6F730E-CFEE-4AAF-BBCD-6C13B92F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631266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67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507958" y="77623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rgbClr val="CC99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 dirty="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 dirty="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432879" y="109183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solidFill>
                  <a:srgbClr val="292929"/>
                </a:solidFill>
                <a:latin typeface="Arial"/>
                <a:cs typeface="Arial"/>
              </a:rPr>
              <a:t>Referencias:</a:t>
            </a:r>
            <a:endParaRPr lang="es-ES" sz="3600" spc="0" dirty="0">
              <a:solidFill>
                <a:srgbClr val="292929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135816"/>
              </p:ext>
            </p:extLst>
          </p:nvPr>
        </p:nvGraphicFramePr>
        <p:xfrm>
          <a:off x="1017627" y="1058814"/>
          <a:ext cx="9816025" cy="516388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816025">
                  <a:extLst>
                    <a:ext uri="{9D8B030D-6E8A-4147-A177-3AD203B41FA5}">
                      <a16:colId xmlns:a16="http://schemas.microsoft.com/office/drawing/2014/main" val="3645358332"/>
                    </a:ext>
                  </a:extLst>
                </a:gridCol>
              </a:tblGrid>
              <a:tr h="4616234"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200"/>
                        </a:spcAft>
                        <a:buFont typeface="+mj-lt"/>
                        <a:buAutoNum type="arabicParenR"/>
                      </a:pPr>
                      <a:endParaRPr lang="es-CO" sz="1800" b="0" i="0" kern="1200" dirty="0">
                        <a:solidFill>
                          <a:schemeClr val="tx1"/>
                        </a:solidFill>
                        <a:effectLst/>
                        <a:latin typeface="LM Roman 10" panose="00000500000000000000" pitchFamily="50" charset="0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200"/>
                        </a:spcAft>
                        <a:buFont typeface="+mj-lt"/>
                        <a:buAutoNum type="arabicParenR"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Guesalaga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A.,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Neichel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B., Correia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C.M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.,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Butterley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T., Osborn J.,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Masciadri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E., Fusco T. and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Sauvage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J.-F. (2017). Online estimation of the wavefront outer scale profile from adaptive optics telemetry. Monthly Notices of the Royal Astronomical Society, 465(2), 1984-1994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200"/>
                        </a:spcAft>
                        <a:buFont typeface="+mj-lt"/>
                        <a:buAutoNum type="arabicParenR"/>
                      </a:pP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Prieto C. 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IEE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3794 – Reconstrucción de Imágenes. Clases 1 a la 10. Pontificia Universidad Católica de Chile. II-2020.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200"/>
                        </a:spcAft>
                        <a:buFont typeface="+mj-lt"/>
                        <a:buAutoNum type="arabicParenR"/>
                      </a:pP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Tejos N, Cristian A. IEE3784 / IIC378 –Procesamiento Avanzado de Imágenes. Clases 2 a la 9 Pontificia Universidad Católica de Chile.II-2020.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200"/>
                        </a:spcAft>
                        <a:buFont typeface="+mj-lt"/>
                        <a:buAutoNum type="arabicParenR"/>
                      </a:pP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E. Candes, T. Tao,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Near-optimal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signal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recovery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from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projections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and universal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encoding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strategies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" 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Submitted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to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IEEE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Transactions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on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Information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Theory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November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2004.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200"/>
                        </a:spcAft>
                        <a:buFont typeface="+mj-lt"/>
                        <a:buAutoNum type="arabicParenR"/>
                      </a:pP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J.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Bioucas-Dias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, M. Figueiredo, “A new TwIST: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two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-step iterative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shrinkage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thresholding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algorithms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for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image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restoration</a:t>
                      </a:r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”.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Correia, T. M., Gibson, A. P., Schweiger, M., &amp; Hebden, J. C. (2009). Selection of regularization parameter for optical topography. Journal of biomedical optics, 14(3), 034044.</a:t>
                      </a:r>
                      <a:endParaRPr lang="es-CO" sz="1800" b="0" i="0" kern="1200" dirty="0">
                        <a:solidFill>
                          <a:schemeClr val="tx1"/>
                        </a:solidFill>
                        <a:effectLst/>
                        <a:latin typeface="LM Roman 10" panose="00000500000000000000" pitchFamily="50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s-ES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Milovic</a:t>
                      </a: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, C. y Prieto C. </a:t>
                      </a:r>
                      <a:r>
                        <a:rPr lang="es-ES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IEE</a:t>
                      </a: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3794 – Reconstrucción de Imágenes. Clase invitada: Aplicaciones: Deconvoluciones en </a:t>
                      </a:r>
                      <a:r>
                        <a:rPr lang="es-ES" sz="1800" b="0" i="0" kern="1200" dirty="0" err="1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Astronomia</a:t>
                      </a: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LM Roman 10" panose="00000500000000000000" pitchFamily="50" charset="0"/>
                          <a:ea typeface="+mn-ea"/>
                          <a:cs typeface="+mn-cs"/>
                        </a:rPr>
                        <a:t> . Pontificia Universidad Católica de Chile. II-2020.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96306434"/>
                  </a:ext>
                </a:extLst>
              </a:tr>
              <a:tr h="30359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7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endParaRPr lang="es-CO" sz="1800" b="0" dirty="0">
                        <a:effectLst/>
                        <a:latin typeface="LM Roman 10" panose="00000500000000000000" pitchFamily="50" charset="0"/>
                        <a:ea typeface="Times New Roman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501821143"/>
                  </a:ext>
                </a:extLst>
              </a:tr>
            </a:tbl>
          </a:graphicData>
        </a:graphic>
      </p:graphicFrame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1E0C1358-8D8A-421D-AB8C-D3972A94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77832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ES" sz="3600" b="1" dirty="0">
                <a:latin typeface="Arial" panose="020B0604020202020204" pitchFamily="34" charset="0"/>
                <a:cs typeface="Arial" panose="020B0604020202020204" pitchFamily="34" charset="0"/>
              </a:rPr>
              <a:t>Resolver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7C757E2-E371-43EE-A8C6-0BA8A6D7A955}"/>
                  </a:ext>
                </a:extLst>
              </p:cNvPr>
              <p:cNvSpPr txBox="1"/>
              <p:nvPr/>
            </p:nvSpPr>
            <p:spPr>
              <a:xfrm>
                <a:off x="3727754" y="1062961"/>
                <a:ext cx="5140439" cy="491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s-ES" sz="24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7C757E2-E371-43EE-A8C6-0BA8A6D7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754" y="1062961"/>
                <a:ext cx="5140439" cy="49199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Marcador de pie de página 14">
            <a:extLst>
              <a:ext uri="{FF2B5EF4-FFF2-40B4-BE49-F238E27FC236}">
                <a16:creationId xmlns:a16="http://schemas.microsoft.com/office/drawing/2014/main" id="{23A4DE16-6FF2-4B13-80A0-B73573597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5557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0183F78-9E2C-4F1D-B0BA-8A32A5C1B6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2433725" y="1616013"/>
            <a:ext cx="7488000" cy="455385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3BCDFA0-A75D-4DCD-A8F7-76B0DFC3EB51}"/>
              </a:ext>
            </a:extLst>
          </p:cNvPr>
          <p:cNvSpPr txBox="1"/>
          <p:nvPr/>
        </p:nvSpPr>
        <p:spPr>
          <a:xfrm>
            <a:off x="1441174" y="6213933"/>
            <a:ext cx="909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Fuente: </a:t>
            </a:r>
            <a:r>
              <a:rPr lang="es-ES" dirty="0"/>
              <a:t>Clase invitada: Aplicaciones: Deconvoluciones en Astronomía </a:t>
            </a:r>
            <a:r>
              <a:rPr lang="es-ES" dirty="0" err="1"/>
              <a:t>Milovic</a:t>
            </a:r>
            <a:r>
              <a:rPr lang="es-ES" dirty="0"/>
              <a:t>, C. y Prieto C.[7] </a:t>
            </a:r>
            <a:endParaRPr lang="es-CO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B905442-0B0F-418F-9436-8F8292FB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2433725" y="1660076"/>
            <a:ext cx="7488000" cy="4553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50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679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E0A376-22FB-4504-BF87-13B3816699B0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2A77716-E391-4355-BCEE-13AD90BE175D}"/>
              </a:ext>
            </a:extLst>
          </p:cNvPr>
          <p:cNvSpPr/>
          <p:nvPr/>
        </p:nvSpPr>
        <p:spPr>
          <a:xfrm>
            <a:off x="948054" y="1782833"/>
            <a:ext cx="996991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Método Heurístico (base de comparación)</a:t>
            </a:r>
          </a:p>
          <a:p>
            <a:pPr algn="just"/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Aplicados a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TSVD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y Tikhonov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Métodos que optimizan los datos y la imagen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L-Curve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Métodos que optimizan los datos: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Generalized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cross-validation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GCV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)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Discrepancy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principle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(DP)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Normalized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cumulative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periodogram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NCP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Métodos que optimizan la imagen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F-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slope</a:t>
            </a:r>
            <a:endParaRPr lang="es-ES" sz="26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Quasi-optimality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criterion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 (</a:t>
            </a:r>
            <a:r>
              <a:rPr lang="es-ES" sz="2600" dirty="0" err="1">
                <a:latin typeface="LM Roman 10" panose="00000500000000000000" pitchFamily="50" charset="0"/>
                <a:ea typeface="Times New Roman" panose="02020603050405020304" pitchFamily="18" charset="0"/>
              </a:rPr>
              <a:t>QOC</a:t>
            </a:r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935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0FC49A-EF8B-4D51-8CE2-33138C204A64}" type="slidenum">
              <a:rPr lang="es-CO" sz="1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fld>
            <a:endParaRPr lang="es-CO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90808" y="121869"/>
            <a:ext cx="8383317" cy="1358900"/>
            <a:chOff x="1507958" y="0"/>
            <a:chExt cx="8383317" cy="1358900"/>
          </a:xfrm>
        </p:grpSpPr>
        <p:sp>
          <p:nvSpPr>
            <p:cNvPr id="5" name="object 39"/>
            <p:cNvSpPr/>
            <p:nvPr/>
          </p:nvSpPr>
          <p:spPr>
            <a:xfrm>
              <a:off x="1507958" y="995781"/>
              <a:ext cx="2133600" cy="101600"/>
            </a:xfrm>
            <a:custGeom>
              <a:avLst/>
              <a:gdLst/>
              <a:ahLst/>
              <a:cxnLst/>
              <a:rect l="l" t="t" r="r" b="b"/>
              <a:pathLst>
                <a:path w="2133600" h="101600">
                  <a:moveTo>
                    <a:pt x="0" y="101600"/>
                  </a:moveTo>
                  <a:lnTo>
                    <a:pt x="2133600" y="1016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object 41"/>
            <p:cNvSpPr/>
            <p:nvPr/>
          </p:nvSpPr>
          <p:spPr>
            <a:xfrm>
              <a:off x="2346158" y="179806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object 42"/>
            <p:cNvSpPr/>
            <p:nvPr/>
          </p:nvSpPr>
          <p:spPr>
            <a:xfrm>
              <a:off x="9738875" y="0"/>
              <a:ext cx="152400" cy="1073150"/>
            </a:xfrm>
            <a:custGeom>
              <a:avLst/>
              <a:gdLst/>
              <a:ahLst/>
              <a:cxnLst/>
              <a:rect l="l" t="t" r="r" b="b"/>
              <a:pathLst>
                <a:path w="152400" h="1073150">
                  <a:moveTo>
                    <a:pt x="0" y="0"/>
                  </a:moveTo>
                  <a:lnTo>
                    <a:pt x="152400" y="0"/>
                  </a:lnTo>
                  <a:lnTo>
                    <a:pt x="152400" y="1073150"/>
                  </a:lnTo>
                  <a:lnTo>
                    <a:pt x="0" y="1073150"/>
                  </a:lnTo>
                </a:path>
              </a:pathLst>
            </a:custGeom>
            <a:ln w="762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2314074" y="292100"/>
              <a:ext cx="152400" cy="106680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9738875" y="0"/>
              <a:ext cx="152400" cy="1073150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25400" algn="ctr">
                <a:lnSpc>
                  <a:spcPts val="1000"/>
                </a:lnSpc>
              </a:pPr>
              <a:endParaRPr sz="1000"/>
            </a:p>
          </p:txBody>
        </p:sp>
      </p:grpSp>
      <p:sp>
        <p:nvSpPr>
          <p:cNvPr id="13" name="object 38"/>
          <p:cNvSpPr txBox="1"/>
          <p:nvPr/>
        </p:nvSpPr>
        <p:spPr>
          <a:xfrm>
            <a:off x="2615729" y="153429"/>
            <a:ext cx="7344000" cy="11239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Métodos y Algoritmos</a:t>
            </a:r>
            <a:endParaRPr lang="es-ES" sz="3600" spc="0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C888827-09D2-443D-AE90-5633EF29664D}"/>
              </a:ext>
            </a:extLst>
          </p:cNvPr>
          <p:cNvSpPr/>
          <p:nvPr/>
        </p:nvSpPr>
        <p:spPr>
          <a:xfrm>
            <a:off x="898358" y="1367212"/>
            <a:ext cx="9969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000" dirty="0">
                <a:latin typeface="LM Roman 10" panose="00000500000000000000" pitchFamily="50" charset="0"/>
                <a:ea typeface="Times New Roman" panose="02020603050405020304" pitchFamily="18" charset="0"/>
              </a:rPr>
              <a:t>L-Curve</a:t>
            </a:r>
            <a:endParaRPr lang="es-CO" sz="30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4F4CEB12-AD66-4C72-A276-D6639AE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5801"/>
            <a:ext cx="4114800" cy="365125"/>
          </a:xfrm>
        </p:spPr>
        <p:txBody>
          <a:bodyPr/>
          <a:lstStyle/>
          <a:p>
            <a:r>
              <a:rPr lang="es-CO" sz="1400" b="1" dirty="0">
                <a:solidFill>
                  <a:schemeClr val="accent2"/>
                </a:solidFill>
              </a:rPr>
              <a:t>Pontificia Universidad Católica de Chile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B183973-ADDB-4AD6-AB68-DECD4222D4BD}"/>
              </a:ext>
            </a:extLst>
          </p:cNvPr>
          <p:cNvSpPr/>
          <p:nvPr/>
        </p:nvSpPr>
        <p:spPr>
          <a:xfrm>
            <a:off x="6649279" y="2639861"/>
            <a:ext cx="51196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Se busca la máxima curvatura</a:t>
            </a:r>
          </a:p>
          <a:p>
            <a:pPr algn="just"/>
            <a:endParaRPr lang="es-ES" sz="26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  <a:p>
            <a:pPr algn="just"/>
            <a:r>
              <a:rPr lang="es-ES" sz="2600" dirty="0">
                <a:latin typeface="LM Roman 10" panose="00000500000000000000" pitchFamily="50" charset="0"/>
                <a:ea typeface="Times New Roman" panose="02020603050405020304" pitchFamily="18" charset="0"/>
              </a:rPr>
              <a:t>Comparando la norma de la imagen y los datos</a:t>
            </a:r>
            <a:endParaRPr lang="es-CO" sz="2600" dirty="0">
              <a:latin typeface="LM Roman 10" panose="00000500000000000000" pitchFamily="50" charset="0"/>
              <a:ea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1DCBFD7-A5FF-45A4-A080-0CD1759A4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59" y="1864646"/>
            <a:ext cx="5355670" cy="43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6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3223</TotalTime>
  <Words>4242</Words>
  <Application>Microsoft Office PowerPoint</Application>
  <PresentationFormat>Panorámica</PresentationFormat>
  <Paragraphs>627</Paragraphs>
  <Slides>67</Slides>
  <Notes>66</Notes>
  <HiddenSlides>0</HiddenSlides>
  <MMClips>7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6" baseType="lpstr">
      <vt:lpstr>Calibri</vt:lpstr>
      <vt:lpstr>Times New Roman</vt:lpstr>
      <vt:lpstr>Courier New</vt:lpstr>
      <vt:lpstr>Arial</vt:lpstr>
      <vt:lpstr>Cambria Math</vt:lpstr>
      <vt:lpstr>LM Roman 10</vt:lpstr>
      <vt:lpstr>Calibri Light</vt:lpstr>
      <vt:lpstr>Tema de Office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Benjamin Andres Huerfano Zapata</dc:creator>
  <cp:lastModifiedBy>Benjamin Andres Huerfano Zapata</cp:lastModifiedBy>
  <cp:revision>309</cp:revision>
  <dcterms:created xsi:type="dcterms:W3CDTF">2017-01-10T04:10:38Z</dcterms:created>
  <dcterms:modified xsi:type="dcterms:W3CDTF">2020-12-03T14:42:13Z</dcterms:modified>
</cp:coreProperties>
</file>